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8"/>
  </p:notesMasterIdLst>
  <p:sldIdLst>
    <p:sldId id="864" r:id="rId2"/>
    <p:sldId id="867" r:id="rId3"/>
    <p:sldId id="868" r:id="rId4"/>
    <p:sldId id="869" r:id="rId5"/>
    <p:sldId id="870" r:id="rId6"/>
    <p:sldId id="871" r:id="rId7"/>
    <p:sldId id="872" r:id="rId8"/>
    <p:sldId id="873" r:id="rId9"/>
    <p:sldId id="880" r:id="rId10"/>
    <p:sldId id="881" r:id="rId11"/>
    <p:sldId id="882" r:id="rId12"/>
    <p:sldId id="874" r:id="rId13"/>
    <p:sldId id="875" r:id="rId14"/>
    <p:sldId id="876" r:id="rId15"/>
    <p:sldId id="877" r:id="rId16"/>
    <p:sldId id="811" r:id="rId17"/>
    <p:sldId id="878" r:id="rId18"/>
    <p:sldId id="879" r:id="rId19"/>
    <p:sldId id="866" r:id="rId20"/>
    <p:sldId id="883" r:id="rId21"/>
    <p:sldId id="884" r:id="rId22"/>
    <p:sldId id="885" r:id="rId23"/>
    <p:sldId id="886" r:id="rId24"/>
    <p:sldId id="887" r:id="rId25"/>
    <p:sldId id="888" r:id="rId26"/>
    <p:sldId id="889" r:id="rId27"/>
    <p:sldId id="892" r:id="rId28"/>
    <p:sldId id="890" r:id="rId29"/>
    <p:sldId id="891" r:id="rId30"/>
    <p:sldId id="838" r:id="rId31"/>
    <p:sldId id="839" r:id="rId32"/>
    <p:sldId id="841" r:id="rId33"/>
    <p:sldId id="842" r:id="rId34"/>
    <p:sldId id="843" r:id="rId35"/>
    <p:sldId id="844" r:id="rId36"/>
    <p:sldId id="893" r:id="rId3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ed Kwartler"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954" autoAdjust="0"/>
    <p:restoredTop sz="91732" autoAdjust="0"/>
  </p:normalViewPr>
  <p:slideViewPr>
    <p:cSldViewPr snapToGrid="0">
      <p:cViewPr varScale="1">
        <p:scale>
          <a:sx n="95" d="100"/>
          <a:sy n="95" d="100"/>
        </p:scale>
        <p:origin x="1632" y="19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commentAuthors" Target="commentAuthor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Book2"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tx>
            <c:strRef>
              <c:f>Sheet1!$C$6</c:f>
              <c:strCache>
                <c:ptCount val="1"/>
                <c:pt idx="0">
                  <c:v>Doc2</c:v>
                </c:pt>
              </c:strCache>
            </c:strRef>
          </c:tx>
          <c:spPr>
            <a:ln w="19050" cap="rnd">
              <a:noFill/>
              <a:round/>
            </a:ln>
            <a:effectLst/>
          </c:spPr>
          <c:marker>
            <c:symbol val="circle"/>
            <c:size val="5"/>
            <c:spPr>
              <a:solidFill>
                <a:schemeClr val="accent1"/>
              </a:solidFill>
              <a:ln w="63500">
                <a:solidFill>
                  <a:schemeClr val="accent1"/>
                </a:solidFill>
              </a:ln>
              <a:effectLst/>
            </c:spPr>
          </c:marker>
          <c:xVal>
            <c:numRef>
              <c:f>Sheet1!$B$7:$B$12</c:f>
              <c:numCache>
                <c:formatCode>General</c:formatCode>
                <c:ptCount val="6"/>
                <c:pt idx="0">
                  <c:v>10</c:v>
                </c:pt>
                <c:pt idx="1">
                  <c:v>11</c:v>
                </c:pt>
                <c:pt idx="2">
                  <c:v>8</c:v>
                </c:pt>
                <c:pt idx="3">
                  <c:v>3</c:v>
                </c:pt>
                <c:pt idx="4">
                  <c:v>2</c:v>
                </c:pt>
                <c:pt idx="5">
                  <c:v>1</c:v>
                </c:pt>
              </c:numCache>
            </c:numRef>
          </c:xVal>
          <c:yVal>
            <c:numRef>
              <c:f>Sheet1!$C$7:$C$12</c:f>
              <c:numCache>
                <c:formatCode>General</c:formatCode>
                <c:ptCount val="6"/>
                <c:pt idx="0">
                  <c:v>6</c:v>
                </c:pt>
                <c:pt idx="1">
                  <c:v>4</c:v>
                </c:pt>
                <c:pt idx="2">
                  <c:v>5</c:v>
                </c:pt>
                <c:pt idx="3">
                  <c:v>3</c:v>
                </c:pt>
                <c:pt idx="4">
                  <c:v>2.8</c:v>
                </c:pt>
                <c:pt idx="5">
                  <c:v>1</c:v>
                </c:pt>
              </c:numCache>
            </c:numRef>
          </c:yVal>
          <c:smooth val="0"/>
          <c:extLst>
            <c:ext xmlns:c16="http://schemas.microsoft.com/office/drawing/2014/chart" uri="{C3380CC4-5D6E-409C-BE32-E72D297353CC}">
              <c16:uniqueId val="{00000000-FF8B-6B46-84B9-D1EE2B356B1C}"/>
            </c:ext>
          </c:extLst>
        </c:ser>
        <c:dLbls>
          <c:showLegendKey val="0"/>
          <c:showVal val="0"/>
          <c:showCatName val="0"/>
          <c:showSerName val="0"/>
          <c:showPercent val="0"/>
          <c:showBubbleSize val="0"/>
        </c:dLbls>
        <c:axId val="367869568"/>
        <c:axId val="364785040"/>
      </c:scatterChart>
      <c:valAx>
        <c:axId val="367869568"/>
        <c:scaling>
          <c:orientation val="minMax"/>
        </c:scaling>
        <c:delete val="0"/>
        <c:axPos val="b"/>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64785040"/>
        <c:crosses val="autoZero"/>
        <c:crossBetween val="midCat"/>
      </c:valAx>
      <c:valAx>
        <c:axId val="364785040"/>
        <c:scaling>
          <c:orientation val="minMax"/>
        </c:scaling>
        <c:delete val="0"/>
        <c:axPos val="l"/>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67869568"/>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tiff>
</file>

<file path=ppt/media/image10.png>
</file>

<file path=ppt/media/image100.png>
</file>

<file path=ppt/media/image11.png>
</file>

<file path=ppt/media/image12.png>
</file>

<file path=ppt/media/image13.png>
</file>

<file path=ppt/media/image14.gif>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C0A60C-850A-4EA4-9C14-A8FE98B94505}" type="datetimeFigureOut">
              <a:rPr lang="en-US" smtClean="0"/>
              <a:t>8/15/23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E9AA13-E3FC-4BB6-B68D-5F0F5803D716}" type="slidenum">
              <a:rPr lang="en-US" smtClean="0"/>
              <a:t>‹#›</a:t>
            </a:fld>
            <a:endParaRPr lang="en-US"/>
          </a:p>
        </p:txBody>
      </p:sp>
    </p:spTree>
    <p:extLst>
      <p:ext uri="{BB962C8B-B14F-4D97-AF65-F5344CB8AC3E}">
        <p14:creationId xmlns:p14="http://schemas.microsoft.com/office/powerpoint/2010/main" val="12324050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E9AA13-E3FC-4BB6-B68D-5F0F5803D716}" type="slidenum">
              <a:rPr lang="en-US" smtClean="0"/>
              <a:t>8</a:t>
            </a:fld>
            <a:endParaRPr lang="en-US"/>
          </a:p>
        </p:txBody>
      </p:sp>
    </p:spTree>
    <p:extLst>
      <p:ext uri="{BB962C8B-B14F-4D97-AF65-F5344CB8AC3E}">
        <p14:creationId xmlns:p14="http://schemas.microsoft.com/office/powerpoint/2010/main" val="9080384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a:prstGeom prst="rect">
            <a:avLst/>
          </a:prstGeo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5738B90E-0779-4C36-915C-6F05FCD89456}" type="datetime1">
              <a:rPr lang="en-US" smtClean="0"/>
              <a:t>8/15/23</a:t>
            </a:fld>
            <a:endParaRPr lang="en-US"/>
          </a:p>
        </p:txBody>
      </p:sp>
      <p:sp>
        <p:nvSpPr>
          <p:cNvPr id="8"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a:t>
            </a:r>
          </a:p>
        </p:txBody>
      </p:sp>
      <p:sp>
        <p:nvSpPr>
          <p:cNvPr id="7" name="Slide Number Placeholder 5"/>
          <p:cNvSpPr>
            <a:spLocks noGrp="1"/>
          </p:cNvSpPr>
          <p:nvPr>
            <p:ph type="sldNum" sz="quarter" idx="4"/>
          </p:nvPr>
        </p:nvSpPr>
        <p:spPr>
          <a:xfrm>
            <a:off x="7245743" y="6356351"/>
            <a:ext cx="857250" cy="365125"/>
          </a:xfrm>
          <a:prstGeom prst="rect">
            <a:avLst/>
          </a:prstGeom>
        </p:spPr>
        <p:txBody>
          <a:bodyPr/>
          <a:lstStyle>
            <a:lvl1pPr>
              <a:lnSpc>
                <a:spcPct val="200000"/>
              </a:lnSpc>
              <a:defRPr lang="en-US" sz="900" kern="1200" smtClean="0">
                <a:solidFill>
                  <a:schemeClr val="tx1">
                    <a:tint val="75000"/>
                  </a:schemeClr>
                </a:solidFill>
                <a:latin typeface="+mn-lt"/>
                <a:ea typeface="+mn-ea"/>
                <a:cs typeface="+mn-cs"/>
              </a:defRPr>
            </a:lvl1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4163882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8650" y="1080030"/>
            <a:ext cx="7886700" cy="461738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9EA29D-D431-42FE-B7B6-AAE4454C77D3}" type="datetime1">
              <a:rPr lang="en-US" smtClean="0"/>
              <a:t>8/15/23</a:t>
            </a:fld>
            <a:endParaRPr lang="en-US"/>
          </a:p>
        </p:txBody>
      </p:sp>
      <p:sp>
        <p:nvSpPr>
          <p:cNvPr id="5" name="Footer Placeholder 4"/>
          <p:cNvSpPr>
            <a:spLocks noGrp="1"/>
          </p:cNvSpPr>
          <p:nvPr>
            <p:ph type="ftr" sz="quarter" idx="11"/>
          </p:nvPr>
        </p:nvSpPr>
        <p:spPr/>
        <p:txBody>
          <a:bodyPr/>
          <a:lstStyle/>
          <a:p>
            <a:r>
              <a:rPr lang="en-US" dirty="0"/>
              <a:t>Kwartler</a:t>
            </a:r>
          </a:p>
        </p:txBody>
      </p:sp>
      <p:sp>
        <p:nvSpPr>
          <p:cNvPr id="7"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cxnSp>
        <p:nvCxnSpPr>
          <p:cNvPr id="11" name="Straight Connector 10"/>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
        <p:nvSpPr>
          <p:cNvPr id="9" name="Slide Number Placeholder 5"/>
          <p:cNvSpPr txBox="1">
            <a:spLocks/>
          </p:cNvSpPr>
          <p:nvPr userDrawn="1"/>
        </p:nvSpPr>
        <p:spPr>
          <a:xfrm>
            <a:off x="7245743" y="6356351"/>
            <a:ext cx="857250" cy="365125"/>
          </a:xfrm>
          <a:prstGeom prst="rect">
            <a:avLst/>
          </a:prstGeom>
        </p:spPr>
        <p:txBody>
          <a:bodyPr/>
          <a:lstStyle>
            <a:defPPr>
              <a:defRPr lang="en-US"/>
            </a:defPPr>
            <a:lvl1pPr marL="0" algn="l" defTabSz="914400" rtl="0" eaLnBrk="1" latinLnBrk="0" hangingPunct="1">
              <a:lnSpc>
                <a:spcPct val="200000"/>
              </a:lnSpc>
              <a:defRPr lang="en-US" sz="900" kern="1200" smtClean="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16065457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1209822"/>
            <a:ext cx="1971675" cy="448759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1223889"/>
            <a:ext cx="5800725" cy="447488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90D8A1E-EA8F-46C1-B891-AE0C00D9C314}" type="datetime1">
              <a:rPr lang="en-US" smtClean="0"/>
              <a:t>8/15/23</a:t>
            </a:fld>
            <a:endParaRPr lang="en-US"/>
          </a:p>
        </p:txBody>
      </p:sp>
      <p:sp>
        <p:nvSpPr>
          <p:cNvPr id="9" name="Title 1"/>
          <p:cNvSpPr txBox="1">
            <a:spLocks/>
          </p:cNvSpPr>
          <p:nvPr userDrawn="1"/>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a:t>Click to edit Master title style</a:t>
            </a:r>
          </a:p>
        </p:txBody>
      </p:sp>
      <p:sp>
        <p:nvSpPr>
          <p:cNvPr id="10"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a:t>
            </a:r>
          </a:p>
        </p:txBody>
      </p:sp>
      <p:cxnSp>
        <p:nvCxnSpPr>
          <p:cNvPr id="12" name="Straight Connector 11"/>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
        <p:nvSpPr>
          <p:cNvPr id="11" name="Slide Number Placeholder 5"/>
          <p:cNvSpPr>
            <a:spLocks noGrp="1"/>
          </p:cNvSpPr>
          <p:nvPr>
            <p:ph type="sldNum" sz="quarter" idx="4"/>
          </p:nvPr>
        </p:nvSpPr>
        <p:spPr>
          <a:xfrm>
            <a:off x="7245743" y="6356351"/>
            <a:ext cx="857250" cy="365125"/>
          </a:xfrm>
          <a:prstGeom prst="rect">
            <a:avLst/>
          </a:prstGeom>
        </p:spPr>
        <p:txBody>
          <a:bodyPr/>
          <a:lstStyle>
            <a:lvl1pPr>
              <a:lnSpc>
                <a:spcPct val="200000"/>
              </a:lnSpc>
              <a:defRPr lang="en-US" sz="900" kern="1200" smtClean="0">
                <a:solidFill>
                  <a:schemeClr val="tx1">
                    <a:tint val="75000"/>
                  </a:schemeClr>
                </a:solidFill>
                <a:latin typeface="+mn-lt"/>
                <a:ea typeface="+mn-ea"/>
                <a:cs typeface="+mn-cs"/>
              </a:defRPr>
            </a:lvl1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3256828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28650" y="1111347"/>
            <a:ext cx="7886700" cy="51206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53EFC8-4232-4598-94F6-94C0EBAFC469}" type="datetime1">
              <a:rPr lang="en-US" smtClean="0"/>
              <a:t>8/15/23</a:t>
            </a:fld>
            <a:endParaRPr lang="en-US"/>
          </a:p>
        </p:txBody>
      </p:sp>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a:t>
            </a:r>
          </a:p>
        </p:txBody>
      </p:sp>
      <p:cxnSp>
        <p:nvCxnSpPr>
          <p:cNvPr id="11" name="Straight Connector 10"/>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
        <p:nvSpPr>
          <p:cNvPr id="8" name="Slide Number Placeholder 5"/>
          <p:cNvSpPr>
            <a:spLocks noGrp="1"/>
          </p:cNvSpPr>
          <p:nvPr>
            <p:ph type="sldNum" sz="quarter" idx="4"/>
          </p:nvPr>
        </p:nvSpPr>
        <p:spPr>
          <a:xfrm>
            <a:off x="7245743" y="6356351"/>
            <a:ext cx="857250" cy="365125"/>
          </a:xfrm>
          <a:prstGeom prst="rect">
            <a:avLst/>
          </a:prstGeom>
        </p:spPr>
        <p:txBody>
          <a:bodyPr/>
          <a:lstStyle>
            <a:lvl1pPr>
              <a:lnSpc>
                <a:spcPct val="200000"/>
              </a:lnSpc>
              <a:defRPr lang="en-US" sz="900" kern="1200" smtClean="0">
                <a:solidFill>
                  <a:schemeClr val="tx1">
                    <a:tint val="75000"/>
                  </a:schemeClr>
                </a:solidFill>
                <a:latin typeface="+mn-lt"/>
                <a:ea typeface="+mn-ea"/>
                <a:cs typeface="+mn-cs"/>
              </a:defRPr>
            </a:lvl1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436896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a:prstGeom prst="rect">
            <a:avLst/>
          </a:prstGeo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161074-1C18-4AE7-957D-F18524378C85}" type="datetime1">
              <a:rPr lang="en-US" smtClean="0"/>
              <a:t>8/15/23</a:t>
            </a:fld>
            <a:endParaRPr lang="en-US"/>
          </a:p>
        </p:txBody>
      </p:sp>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a:t>
            </a:r>
          </a:p>
        </p:txBody>
      </p:sp>
      <p:sp>
        <p:nvSpPr>
          <p:cNvPr id="8" name="Slide Number Placeholder 5"/>
          <p:cNvSpPr>
            <a:spLocks noGrp="1"/>
          </p:cNvSpPr>
          <p:nvPr>
            <p:ph type="sldNum" sz="quarter" idx="4"/>
          </p:nvPr>
        </p:nvSpPr>
        <p:spPr>
          <a:xfrm>
            <a:off x="7245743" y="6356351"/>
            <a:ext cx="857250" cy="365125"/>
          </a:xfrm>
          <a:prstGeom prst="rect">
            <a:avLst/>
          </a:prstGeom>
        </p:spPr>
        <p:txBody>
          <a:bodyPr/>
          <a:lstStyle>
            <a:lvl1pPr>
              <a:lnSpc>
                <a:spcPct val="200000"/>
              </a:lnSpc>
              <a:defRPr lang="en-US" sz="900" kern="1200" smtClean="0">
                <a:solidFill>
                  <a:schemeClr val="tx1">
                    <a:tint val="75000"/>
                  </a:schemeClr>
                </a:solidFill>
                <a:latin typeface="+mn-lt"/>
                <a:ea typeface="+mn-ea"/>
                <a:cs typeface="+mn-cs"/>
              </a:defRPr>
            </a:lvl1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209145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28650" y="1192583"/>
            <a:ext cx="3886200" cy="44766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192583"/>
            <a:ext cx="3886200" cy="44766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BE256C-8D9A-4404-B47D-41A1AE514425}" type="datetime1">
              <a:rPr lang="en-US" smtClean="0"/>
              <a:t>8/15/23</a:t>
            </a:fld>
            <a:endParaRPr lang="en-US"/>
          </a:p>
        </p:txBody>
      </p:sp>
      <p:sp>
        <p:nvSpPr>
          <p:cNvPr id="8"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a:t>
            </a:r>
          </a:p>
        </p:txBody>
      </p:sp>
      <p:cxnSp>
        <p:nvCxnSpPr>
          <p:cNvPr id="13" name="Straight Connector 12"/>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
        <p:nvSpPr>
          <p:cNvPr id="10" name="Slide Number Placeholder 5"/>
          <p:cNvSpPr>
            <a:spLocks noGrp="1"/>
          </p:cNvSpPr>
          <p:nvPr>
            <p:ph type="sldNum" sz="quarter" idx="4"/>
          </p:nvPr>
        </p:nvSpPr>
        <p:spPr>
          <a:xfrm>
            <a:off x="7245743" y="6356351"/>
            <a:ext cx="857250" cy="365125"/>
          </a:xfrm>
          <a:prstGeom prst="rect">
            <a:avLst/>
          </a:prstGeom>
        </p:spPr>
        <p:txBody>
          <a:bodyPr/>
          <a:lstStyle>
            <a:lvl1pPr>
              <a:lnSpc>
                <a:spcPct val="200000"/>
              </a:lnSpc>
              <a:defRPr lang="en-US" sz="900" kern="1200" smtClean="0">
                <a:solidFill>
                  <a:schemeClr val="tx1">
                    <a:tint val="75000"/>
                  </a:schemeClr>
                </a:solidFill>
                <a:latin typeface="+mn-lt"/>
                <a:ea typeface="+mn-ea"/>
                <a:cs typeface="+mn-cs"/>
              </a:defRPr>
            </a:lvl1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790321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9842" y="1132519"/>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956431"/>
            <a:ext cx="3868340" cy="37128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132519"/>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956431"/>
            <a:ext cx="3887391" cy="37128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CB2154-9035-4012-8189-BAAB61C5A5EE}" type="datetime1">
              <a:rPr lang="en-US" smtClean="0"/>
              <a:t>8/15/23</a:t>
            </a:fld>
            <a:endParaRPr lang="en-US"/>
          </a:p>
        </p:txBody>
      </p:sp>
      <p:sp>
        <p:nvSpPr>
          <p:cNvPr id="8" name="Footer Placeholder 7"/>
          <p:cNvSpPr>
            <a:spLocks noGrp="1"/>
          </p:cNvSpPr>
          <p:nvPr>
            <p:ph type="ftr" sz="quarter" idx="11"/>
          </p:nvPr>
        </p:nvSpPr>
        <p:spPr/>
        <p:txBody>
          <a:bodyPr/>
          <a:lstStyle/>
          <a:p>
            <a:r>
              <a:rPr lang="en-US" dirty="0"/>
              <a:t>Kwartler</a:t>
            </a:r>
          </a:p>
        </p:txBody>
      </p:sp>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cxnSp>
        <p:nvCxnSpPr>
          <p:cNvPr id="14" name="Straight Connector 13"/>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
        <p:nvSpPr>
          <p:cNvPr id="12" name="Slide Number Placeholder 5"/>
          <p:cNvSpPr>
            <a:spLocks noGrp="1"/>
          </p:cNvSpPr>
          <p:nvPr>
            <p:ph type="sldNum" sz="quarter" idx="12"/>
          </p:nvPr>
        </p:nvSpPr>
        <p:spPr>
          <a:xfrm>
            <a:off x="7245743" y="6356351"/>
            <a:ext cx="857250" cy="365125"/>
          </a:xfrm>
          <a:prstGeom prst="rect">
            <a:avLst/>
          </a:prstGeom>
        </p:spPr>
        <p:txBody>
          <a:bodyPr/>
          <a:lstStyle>
            <a:lvl1pPr>
              <a:lnSpc>
                <a:spcPct val="200000"/>
              </a:lnSpc>
              <a:defRPr lang="en-US" sz="900" kern="1200" smtClean="0">
                <a:solidFill>
                  <a:schemeClr val="tx1">
                    <a:tint val="75000"/>
                  </a:schemeClr>
                </a:solidFill>
                <a:latin typeface="+mn-lt"/>
                <a:ea typeface="+mn-ea"/>
                <a:cs typeface="+mn-cs"/>
              </a:defRPr>
            </a:lvl1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36375021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700A58B-DD98-43D0-B791-721480A02982}" type="datetime1">
              <a:rPr lang="en-US" smtClean="0"/>
              <a:t>8/15/23</a:t>
            </a:fld>
            <a:endParaRPr lang="en-US"/>
          </a:p>
        </p:txBody>
      </p:sp>
      <p:sp>
        <p:nvSpPr>
          <p:cNvPr id="6"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a:t>
            </a:r>
          </a:p>
        </p:txBody>
      </p:sp>
      <p:cxnSp>
        <p:nvCxnSpPr>
          <p:cNvPr id="11" name="Straight Connector 10"/>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
        <p:nvSpPr>
          <p:cNvPr id="8" name="Slide Number Placeholder 5"/>
          <p:cNvSpPr>
            <a:spLocks noGrp="1"/>
          </p:cNvSpPr>
          <p:nvPr>
            <p:ph type="sldNum" sz="quarter" idx="4"/>
          </p:nvPr>
        </p:nvSpPr>
        <p:spPr>
          <a:xfrm>
            <a:off x="7245743" y="6356351"/>
            <a:ext cx="857250" cy="365125"/>
          </a:xfrm>
          <a:prstGeom prst="rect">
            <a:avLst/>
          </a:prstGeom>
        </p:spPr>
        <p:txBody>
          <a:bodyPr/>
          <a:lstStyle>
            <a:lvl1pPr>
              <a:lnSpc>
                <a:spcPct val="200000"/>
              </a:lnSpc>
              <a:defRPr lang="en-US" sz="900" kern="1200" smtClean="0">
                <a:solidFill>
                  <a:schemeClr val="tx1">
                    <a:tint val="75000"/>
                  </a:schemeClr>
                </a:solidFill>
                <a:latin typeface="+mn-lt"/>
                <a:ea typeface="+mn-ea"/>
                <a:cs typeface="+mn-cs"/>
              </a:defRPr>
            </a:lvl1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4285218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B6E382-4F61-4E24-BE1A-377EC83D0E3A}" type="datetime1">
              <a:rPr lang="en-US" smtClean="0"/>
              <a:t>8/15/23</a:t>
            </a:fld>
            <a:endParaRPr lang="en-US"/>
          </a:p>
        </p:txBody>
      </p:sp>
      <p:sp>
        <p:nvSpPr>
          <p:cNvPr id="7"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a:t>
            </a:r>
          </a:p>
        </p:txBody>
      </p:sp>
      <p:cxnSp>
        <p:nvCxnSpPr>
          <p:cNvPr id="9" name="Straight Connector 8"/>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
        <p:nvSpPr>
          <p:cNvPr id="6" name="Slide Number Placeholder 5"/>
          <p:cNvSpPr txBox="1">
            <a:spLocks/>
          </p:cNvSpPr>
          <p:nvPr userDrawn="1"/>
        </p:nvSpPr>
        <p:spPr>
          <a:xfrm>
            <a:off x="7245743" y="6356351"/>
            <a:ext cx="857250" cy="365125"/>
          </a:xfrm>
          <a:prstGeom prst="rect">
            <a:avLst/>
          </a:prstGeom>
        </p:spPr>
        <p:txBody>
          <a:bodyPr/>
          <a:lstStyle>
            <a:defPPr>
              <a:defRPr lang="en-US"/>
            </a:defPPr>
            <a:lvl1pPr marL="0" algn="l" defTabSz="914400" rtl="0" eaLnBrk="1" latinLnBrk="0" hangingPunct="1">
              <a:lnSpc>
                <a:spcPct val="200000"/>
              </a:lnSpc>
              <a:defRPr lang="en-US" sz="900" kern="1200" smtClean="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2241334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887391" y="1083212"/>
            <a:ext cx="4629150" cy="461420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097279"/>
            <a:ext cx="2949178" cy="460142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142EED6-FC16-45B9-B8C4-2BC5DBA88325}" type="datetime1">
              <a:rPr lang="en-US" smtClean="0"/>
              <a:t>8/15/23</a:t>
            </a:fld>
            <a:endParaRPr lang="en-US"/>
          </a:p>
        </p:txBody>
      </p:sp>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a:t>
            </a:r>
          </a:p>
        </p:txBody>
      </p:sp>
      <p:cxnSp>
        <p:nvCxnSpPr>
          <p:cNvPr id="13" name="Straight Connector 12"/>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
        <p:nvSpPr>
          <p:cNvPr id="9" name="Slide Number Placeholder 5"/>
          <p:cNvSpPr>
            <a:spLocks noGrp="1"/>
          </p:cNvSpPr>
          <p:nvPr>
            <p:ph type="sldNum" sz="quarter" idx="4"/>
          </p:nvPr>
        </p:nvSpPr>
        <p:spPr>
          <a:xfrm>
            <a:off x="7245743" y="6356351"/>
            <a:ext cx="857250" cy="365125"/>
          </a:xfrm>
          <a:prstGeom prst="rect">
            <a:avLst/>
          </a:prstGeom>
        </p:spPr>
        <p:txBody>
          <a:bodyPr/>
          <a:lstStyle>
            <a:lvl1pPr>
              <a:lnSpc>
                <a:spcPct val="200000"/>
              </a:lnSpc>
              <a:defRPr lang="en-US" sz="900" kern="1200" smtClean="0">
                <a:solidFill>
                  <a:schemeClr val="tx1">
                    <a:tint val="75000"/>
                  </a:schemeClr>
                </a:solidFill>
                <a:latin typeface="+mn-lt"/>
                <a:ea typeface="+mn-ea"/>
                <a:cs typeface="+mn-cs"/>
              </a:defRPr>
            </a:lvl1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3586237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887391" y="1139483"/>
            <a:ext cx="4629150" cy="451572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1181686"/>
            <a:ext cx="2949178" cy="4477782"/>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F59512B-4F1D-43D7-8819-2F53FEF69650}" type="datetime1">
              <a:rPr lang="en-US" smtClean="0"/>
              <a:t>8/15/23</a:t>
            </a:fld>
            <a:endParaRPr lang="en-US"/>
          </a:p>
        </p:txBody>
      </p:sp>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a:t>
            </a:r>
          </a:p>
        </p:txBody>
      </p:sp>
      <p:cxnSp>
        <p:nvCxnSpPr>
          <p:cNvPr id="13" name="Straight Connector 12"/>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
        <p:nvSpPr>
          <p:cNvPr id="9" name="Slide Number Placeholder 5"/>
          <p:cNvSpPr>
            <a:spLocks noGrp="1"/>
          </p:cNvSpPr>
          <p:nvPr>
            <p:ph type="sldNum" sz="quarter" idx="4"/>
          </p:nvPr>
        </p:nvSpPr>
        <p:spPr>
          <a:xfrm>
            <a:off x="7245743" y="6356351"/>
            <a:ext cx="857250" cy="365125"/>
          </a:xfrm>
          <a:prstGeom prst="rect">
            <a:avLst/>
          </a:prstGeom>
        </p:spPr>
        <p:txBody>
          <a:bodyPr/>
          <a:lstStyle>
            <a:lvl1pPr>
              <a:lnSpc>
                <a:spcPct val="200000"/>
              </a:lnSpc>
              <a:defRPr lang="en-US" sz="900" kern="1200" smtClean="0">
                <a:solidFill>
                  <a:schemeClr val="tx1">
                    <a:tint val="75000"/>
                  </a:schemeClr>
                </a:solidFill>
                <a:latin typeface="+mn-lt"/>
                <a:ea typeface="+mn-ea"/>
                <a:cs typeface="+mn-cs"/>
              </a:defRPr>
            </a:lvl1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1954247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8650" y="1108176"/>
            <a:ext cx="7886700" cy="5120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8437B94-E2BF-44DC-ADC5-B05FC9934E9D}" type="datetime1">
              <a:rPr lang="en-US" smtClean="0"/>
              <a:t>8/15/23</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a:t>
            </a:r>
          </a:p>
        </p:txBody>
      </p:sp>
      <p:sp>
        <p:nvSpPr>
          <p:cNvPr id="8" name="Slide Number Placeholder 5"/>
          <p:cNvSpPr>
            <a:spLocks noGrp="1"/>
          </p:cNvSpPr>
          <p:nvPr>
            <p:ph type="sldNum" sz="quarter" idx="4"/>
          </p:nvPr>
        </p:nvSpPr>
        <p:spPr>
          <a:xfrm>
            <a:off x="7245743" y="6356351"/>
            <a:ext cx="857250" cy="365125"/>
          </a:xfrm>
          <a:prstGeom prst="rect">
            <a:avLst/>
          </a:prstGeom>
        </p:spPr>
        <p:txBody>
          <a:bodyPr/>
          <a:lstStyle>
            <a:lvl1pPr>
              <a:lnSpc>
                <a:spcPct val="200000"/>
              </a:lnSpc>
              <a:defRPr lang="en-US" sz="900" kern="1200" smtClean="0">
                <a:solidFill>
                  <a:schemeClr val="tx1">
                    <a:tint val="75000"/>
                  </a:schemeClr>
                </a:solidFill>
                <a:latin typeface="+mn-lt"/>
                <a:ea typeface="+mn-ea"/>
                <a:cs typeface="+mn-cs"/>
              </a:defRPr>
            </a:lvl1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32902096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00.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hyperlink" Target="https://papers.nips.cc/paper/2007/file/d56b9fc4b0f1be8871f5e1c40c0067e7-Paper.pdf" TargetMode="Externa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AE4BAB-CB66-A94D-A782-E24E723F2218}"/>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837E55FF-D0F5-F342-9741-63005B2F5BA1}"/>
              </a:ext>
            </a:extLst>
          </p:cNvPr>
          <p:cNvSpPr>
            <a:spLocks noGrp="1"/>
          </p:cNvSpPr>
          <p:nvPr>
            <p:ph type="title"/>
          </p:nvPr>
        </p:nvSpPr>
        <p:spPr/>
        <p:txBody>
          <a:bodyPr/>
          <a:lstStyle/>
          <a:p>
            <a:r>
              <a:rPr lang="en-US" dirty="0"/>
              <a:t>Latent Semantic Analysis…cousin of PCA</a:t>
            </a:r>
          </a:p>
        </p:txBody>
      </p:sp>
      <p:sp>
        <p:nvSpPr>
          <p:cNvPr id="4" name="Footer Placeholder 3">
            <a:extLst>
              <a:ext uri="{FF2B5EF4-FFF2-40B4-BE49-F238E27FC236}">
                <a16:creationId xmlns:a16="http://schemas.microsoft.com/office/drawing/2014/main" id="{5CB4E302-66AC-3246-9AFF-7DBBBF305F02}"/>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A048682B-49BD-9F4B-8CFB-B46CAAD920C4}"/>
              </a:ext>
            </a:extLst>
          </p:cNvPr>
          <p:cNvSpPr>
            <a:spLocks noGrp="1"/>
          </p:cNvSpPr>
          <p:nvPr>
            <p:ph type="sldNum" sz="quarter" idx="4"/>
          </p:nvPr>
        </p:nvSpPr>
        <p:spPr/>
        <p:txBody>
          <a:bodyPr/>
          <a:lstStyle/>
          <a:p>
            <a:fld id="{37290FF7-652B-4475-AEAB-8B1A5D23AE09}" type="slidenum">
              <a:rPr lang="en-US" smtClean="0"/>
              <a:pPr/>
              <a:t>1</a:t>
            </a:fld>
            <a:endParaRPr lang="en-US" dirty="0"/>
          </a:p>
        </p:txBody>
      </p:sp>
      <p:sp>
        <p:nvSpPr>
          <p:cNvPr id="6" name="TextBox 5">
            <a:extLst>
              <a:ext uri="{FF2B5EF4-FFF2-40B4-BE49-F238E27FC236}">
                <a16:creationId xmlns:a16="http://schemas.microsoft.com/office/drawing/2014/main" id="{377555FA-8C87-0143-A946-6DC68B5DEFE5}"/>
              </a:ext>
            </a:extLst>
          </p:cNvPr>
          <p:cNvSpPr txBox="1"/>
          <p:nvPr/>
        </p:nvSpPr>
        <p:spPr>
          <a:xfrm>
            <a:off x="429439" y="1465730"/>
            <a:ext cx="7298793" cy="646331"/>
          </a:xfrm>
          <a:prstGeom prst="rect">
            <a:avLst/>
          </a:prstGeom>
          <a:noFill/>
        </p:spPr>
        <p:txBody>
          <a:bodyPr wrap="none" rtlCol="0">
            <a:spAutoFit/>
          </a:bodyPr>
          <a:lstStyle/>
          <a:p>
            <a:r>
              <a:rPr lang="en-US" dirty="0"/>
              <a:t>In statistics PCA – Principal Component Analysis</a:t>
            </a:r>
          </a:p>
          <a:p>
            <a:r>
              <a:rPr lang="en-US" dirty="0"/>
              <a:t>	</a:t>
            </a:r>
            <a:r>
              <a:rPr lang="en-US" sz="1400" dirty="0"/>
              <a:t>High dimensional data can be approximated by “singular value decomposition” (SVD)</a:t>
            </a:r>
            <a:endParaRPr lang="en-US" dirty="0"/>
          </a:p>
        </p:txBody>
      </p:sp>
      <p:pic>
        <p:nvPicPr>
          <p:cNvPr id="7" name="Picture 6">
            <a:extLst>
              <a:ext uri="{FF2B5EF4-FFF2-40B4-BE49-F238E27FC236}">
                <a16:creationId xmlns:a16="http://schemas.microsoft.com/office/drawing/2014/main" id="{88358200-D15C-0245-BF2A-3D3A0B20DB6C}"/>
              </a:ext>
            </a:extLst>
          </p:cNvPr>
          <p:cNvPicPr>
            <a:picLocks noChangeAspect="1"/>
          </p:cNvPicPr>
          <p:nvPr/>
        </p:nvPicPr>
        <p:blipFill>
          <a:blip r:embed="rId2"/>
          <a:stretch>
            <a:fillRect/>
          </a:stretch>
        </p:blipFill>
        <p:spPr>
          <a:xfrm>
            <a:off x="620264" y="2585163"/>
            <a:ext cx="3991242" cy="2426675"/>
          </a:xfrm>
          <a:prstGeom prst="rect">
            <a:avLst/>
          </a:prstGeom>
        </p:spPr>
      </p:pic>
      <p:cxnSp>
        <p:nvCxnSpPr>
          <p:cNvPr id="8" name="Straight Connector 7">
            <a:extLst>
              <a:ext uri="{FF2B5EF4-FFF2-40B4-BE49-F238E27FC236}">
                <a16:creationId xmlns:a16="http://schemas.microsoft.com/office/drawing/2014/main" id="{26D6E262-E1C9-794B-8AA6-8A4CA129DA3F}"/>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36564B9-D8B7-7A4E-B334-BE8AE460E5EE}"/>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37662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AE4BAB-CB66-A94D-A782-E24E723F2218}"/>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837E55FF-D0F5-F342-9741-63005B2F5BA1}"/>
              </a:ext>
            </a:extLst>
          </p:cNvPr>
          <p:cNvSpPr>
            <a:spLocks noGrp="1"/>
          </p:cNvSpPr>
          <p:nvPr>
            <p:ph type="title"/>
          </p:nvPr>
        </p:nvSpPr>
        <p:spPr>
          <a:xfrm>
            <a:off x="0" y="249382"/>
            <a:ext cx="9144000" cy="537700"/>
          </a:xfrm>
        </p:spPr>
        <p:txBody>
          <a:bodyPr/>
          <a:lstStyle/>
          <a:p>
            <a:r>
              <a:rPr lang="en-US" sz="2800" dirty="0"/>
              <a:t>Intuitive Example of PCA</a:t>
            </a:r>
            <a:br>
              <a:rPr lang="en-US" sz="2400" dirty="0"/>
            </a:br>
            <a:r>
              <a:rPr lang="en-US" sz="2400" dirty="0"/>
              <a:t>Where is the </a:t>
            </a:r>
            <a:r>
              <a:rPr lang="en-US" sz="2400" dirty="0" err="1"/>
              <a:t>Musee</a:t>
            </a:r>
            <a:r>
              <a:rPr lang="en-US" sz="2400" dirty="0"/>
              <a:t> </a:t>
            </a:r>
            <a:r>
              <a:rPr lang="en-US" sz="2400" dirty="0" err="1"/>
              <a:t>Jacquemart</a:t>
            </a:r>
            <a:r>
              <a:rPr lang="en-US" sz="2400" dirty="0"/>
              <a:t>-Andre in Paris?</a:t>
            </a:r>
            <a:br>
              <a:rPr lang="en-US" sz="2400" dirty="0"/>
            </a:br>
            <a:endParaRPr lang="en-US" sz="2800" dirty="0"/>
          </a:p>
        </p:txBody>
      </p:sp>
      <p:sp>
        <p:nvSpPr>
          <p:cNvPr id="4" name="Footer Placeholder 3">
            <a:extLst>
              <a:ext uri="{FF2B5EF4-FFF2-40B4-BE49-F238E27FC236}">
                <a16:creationId xmlns:a16="http://schemas.microsoft.com/office/drawing/2014/main" id="{5CB4E302-66AC-3246-9AFF-7DBBBF305F02}"/>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A048682B-49BD-9F4B-8CFB-B46CAAD920C4}"/>
              </a:ext>
            </a:extLst>
          </p:cNvPr>
          <p:cNvSpPr>
            <a:spLocks noGrp="1"/>
          </p:cNvSpPr>
          <p:nvPr>
            <p:ph type="sldNum" sz="quarter" idx="4"/>
          </p:nvPr>
        </p:nvSpPr>
        <p:spPr/>
        <p:txBody>
          <a:bodyPr/>
          <a:lstStyle/>
          <a:p>
            <a:fld id="{37290FF7-652B-4475-AEAB-8B1A5D23AE09}" type="slidenum">
              <a:rPr lang="en-US" smtClean="0"/>
              <a:pPr/>
              <a:t>10</a:t>
            </a:fld>
            <a:endParaRPr lang="en-US" dirty="0"/>
          </a:p>
        </p:txBody>
      </p:sp>
      <p:pic>
        <p:nvPicPr>
          <p:cNvPr id="46" name="Picture 45" descr="A close up of a map&#10;&#10;Description automatically generated">
            <a:extLst>
              <a:ext uri="{FF2B5EF4-FFF2-40B4-BE49-F238E27FC236}">
                <a16:creationId xmlns:a16="http://schemas.microsoft.com/office/drawing/2014/main" id="{373FF655-7830-0A45-A689-8D0C9BB68B0C}"/>
              </a:ext>
            </a:extLst>
          </p:cNvPr>
          <p:cNvPicPr>
            <a:picLocks noChangeAspect="1"/>
          </p:cNvPicPr>
          <p:nvPr/>
        </p:nvPicPr>
        <p:blipFill>
          <a:blip r:embed="rId2">
            <a:extLst>
              <a:ext uri="{28A0092B-C50C-407E-A947-70E740481C1C}">
                <a14:useLocalDpi xmlns:a14="http://schemas.microsoft.com/office/drawing/2010/main" val="0"/>
              </a:ext>
            </a:extLst>
          </a:blip>
          <a:srcRect l="15971" t="1964"/>
          <a:stretch>
            <a:fillRect/>
          </a:stretch>
        </p:blipFill>
        <p:spPr>
          <a:xfrm rot="20151040">
            <a:off x="-233379" y="411648"/>
            <a:ext cx="6400800" cy="5079085"/>
          </a:xfrm>
          <a:custGeom>
            <a:avLst/>
            <a:gdLst>
              <a:gd name="connsiteX0" fmla="*/ 1467971 w 7683592"/>
              <a:gd name="connsiteY0" fmla="*/ 0 h 6096986"/>
              <a:gd name="connsiteX1" fmla="*/ 7683592 w 7683592"/>
              <a:gd name="connsiteY1" fmla="*/ 2786807 h 6096986"/>
              <a:gd name="connsiteX2" fmla="*/ 7683592 w 7683592"/>
              <a:gd name="connsiteY2" fmla="*/ 3253449 h 6096986"/>
              <a:gd name="connsiteX3" fmla="*/ 6408677 w 7683592"/>
              <a:gd name="connsiteY3" fmla="*/ 6096986 h 6096986"/>
              <a:gd name="connsiteX4" fmla="*/ 6296035 w 7683592"/>
              <a:gd name="connsiteY4" fmla="*/ 6096986 h 6096986"/>
              <a:gd name="connsiteX5" fmla="*/ 0 w 7683592"/>
              <a:gd name="connsiteY5" fmla="*/ 3274125 h 6096986"/>
              <a:gd name="connsiteX6" fmla="*/ 1467971 w 7683592"/>
              <a:gd name="connsiteY6" fmla="*/ 0 h 6096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3592" h="6096986">
                <a:moveTo>
                  <a:pt x="1467971" y="0"/>
                </a:moveTo>
                <a:lnTo>
                  <a:pt x="7683592" y="2786807"/>
                </a:lnTo>
                <a:lnTo>
                  <a:pt x="7683592" y="3253449"/>
                </a:lnTo>
                <a:lnTo>
                  <a:pt x="6408677" y="6096986"/>
                </a:lnTo>
                <a:lnTo>
                  <a:pt x="6296035" y="6096986"/>
                </a:lnTo>
                <a:lnTo>
                  <a:pt x="0" y="3274125"/>
                </a:lnTo>
                <a:lnTo>
                  <a:pt x="1467971" y="0"/>
                </a:lnTo>
                <a:close/>
              </a:path>
            </a:pathLst>
          </a:custGeom>
        </p:spPr>
      </p:pic>
      <p:pic>
        <p:nvPicPr>
          <p:cNvPr id="44" name="Picture 43" descr="A close up of a map&#10;&#10;Description automatically generated">
            <a:extLst>
              <a:ext uri="{FF2B5EF4-FFF2-40B4-BE49-F238E27FC236}">
                <a16:creationId xmlns:a16="http://schemas.microsoft.com/office/drawing/2014/main" id="{88E77FC7-DF48-E04D-A897-DC2C0E3EB01A}"/>
              </a:ext>
            </a:extLst>
          </p:cNvPr>
          <p:cNvPicPr>
            <a:picLocks noChangeAspect="1"/>
          </p:cNvPicPr>
          <p:nvPr/>
        </p:nvPicPr>
        <p:blipFill>
          <a:blip r:embed="rId2">
            <a:extLst>
              <a:ext uri="{28A0092B-C50C-407E-A947-70E740481C1C}">
                <a14:useLocalDpi xmlns:a14="http://schemas.microsoft.com/office/drawing/2010/main" val="0"/>
              </a:ext>
            </a:extLst>
          </a:blip>
          <a:srcRect l="100000" t="46774" r="-1905" b="45723"/>
          <a:stretch>
            <a:fillRect/>
          </a:stretch>
        </p:blipFill>
        <p:spPr>
          <a:xfrm rot="20151040">
            <a:off x="8844152" y="1217161"/>
            <a:ext cx="174203" cy="466642"/>
          </a:xfrm>
          <a:custGeom>
            <a:avLst/>
            <a:gdLst>
              <a:gd name="connsiteX0" fmla="*/ 0 w 174203"/>
              <a:gd name="connsiteY0" fmla="*/ 0 h 466642"/>
              <a:gd name="connsiteX1" fmla="*/ 174203 w 174203"/>
              <a:gd name="connsiteY1" fmla="*/ 78105 h 466642"/>
              <a:gd name="connsiteX2" fmla="*/ 0 w 174203"/>
              <a:gd name="connsiteY2" fmla="*/ 466642 h 466642"/>
              <a:gd name="connsiteX3" fmla="*/ 0 w 174203"/>
              <a:gd name="connsiteY3" fmla="*/ 0 h 466642"/>
            </a:gdLst>
            <a:ahLst/>
            <a:cxnLst>
              <a:cxn ang="0">
                <a:pos x="connsiteX0" y="connsiteY0"/>
              </a:cxn>
              <a:cxn ang="0">
                <a:pos x="connsiteX1" y="connsiteY1"/>
              </a:cxn>
              <a:cxn ang="0">
                <a:pos x="connsiteX2" y="connsiteY2"/>
              </a:cxn>
              <a:cxn ang="0">
                <a:pos x="connsiteX3" y="connsiteY3"/>
              </a:cxn>
            </a:cxnLst>
            <a:rect l="l" t="t" r="r" b="b"/>
            <a:pathLst>
              <a:path w="174203" h="466642">
                <a:moveTo>
                  <a:pt x="0" y="0"/>
                </a:moveTo>
                <a:lnTo>
                  <a:pt x="174203" y="78105"/>
                </a:lnTo>
                <a:lnTo>
                  <a:pt x="0" y="466642"/>
                </a:lnTo>
                <a:lnTo>
                  <a:pt x="0" y="0"/>
                </a:lnTo>
                <a:close/>
              </a:path>
            </a:pathLst>
          </a:custGeom>
        </p:spPr>
      </p:pic>
      <p:pic>
        <p:nvPicPr>
          <p:cNvPr id="42" name="Picture 41" descr="A close up of a map&#10;&#10;Description automatically generated">
            <a:extLst>
              <a:ext uri="{FF2B5EF4-FFF2-40B4-BE49-F238E27FC236}">
                <a16:creationId xmlns:a16="http://schemas.microsoft.com/office/drawing/2014/main" id="{E12ACE8A-375D-494B-A08A-FBD5AA354376}"/>
              </a:ext>
            </a:extLst>
          </p:cNvPr>
          <p:cNvPicPr>
            <a:picLocks noChangeAspect="1"/>
          </p:cNvPicPr>
          <p:nvPr/>
        </p:nvPicPr>
        <p:blipFill>
          <a:blip r:embed="rId2">
            <a:extLst>
              <a:ext uri="{28A0092B-C50C-407E-A947-70E740481C1C}">
                <a14:useLocalDpi xmlns:a14="http://schemas.microsoft.com/office/drawing/2010/main" val="0"/>
              </a:ext>
            </a:extLst>
          </a:blip>
          <a:srcRect l="84825" t="100000" r="13943" b="-676"/>
          <a:stretch>
            <a:fillRect/>
          </a:stretch>
        </p:blipFill>
        <p:spPr>
          <a:xfrm rot="20151040">
            <a:off x="8848119" y="4836486"/>
            <a:ext cx="112642" cy="42051"/>
          </a:xfrm>
          <a:custGeom>
            <a:avLst/>
            <a:gdLst>
              <a:gd name="connsiteX0" fmla="*/ 112642 w 112642"/>
              <a:gd name="connsiteY0" fmla="*/ 0 h 42051"/>
              <a:gd name="connsiteX1" fmla="*/ 93789 w 112642"/>
              <a:gd name="connsiteY1" fmla="*/ 42051 h 42051"/>
              <a:gd name="connsiteX2" fmla="*/ 0 w 112642"/>
              <a:gd name="connsiteY2" fmla="*/ 0 h 42051"/>
              <a:gd name="connsiteX3" fmla="*/ 112642 w 112642"/>
              <a:gd name="connsiteY3" fmla="*/ 0 h 42051"/>
            </a:gdLst>
            <a:ahLst/>
            <a:cxnLst>
              <a:cxn ang="0">
                <a:pos x="connsiteX0" y="connsiteY0"/>
              </a:cxn>
              <a:cxn ang="0">
                <a:pos x="connsiteX1" y="connsiteY1"/>
              </a:cxn>
              <a:cxn ang="0">
                <a:pos x="connsiteX2" y="connsiteY2"/>
              </a:cxn>
              <a:cxn ang="0">
                <a:pos x="connsiteX3" y="connsiteY3"/>
              </a:cxn>
            </a:cxnLst>
            <a:rect l="l" t="t" r="r" b="b"/>
            <a:pathLst>
              <a:path w="112642" h="42051">
                <a:moveTo>
                  <a:pt x="112642" y="0"/>
                </a:moveTo>
                <a:lnTo>
                  <a:pt x="93789" y="42051"/>
                </a:lnTo>
                <a:lnTo>
                  <a:pt x="0" y="0"/>
                </a:lnTo>
                <a:lnTo>
                  <a:pt x="112642" y="0"/>
                </a:lnTo>
                <a:close/>
              </a:path>
            </a:pathLst>
          </a:custGeom>
        </p:spPr>
      </p:pic>
      <p:sp>
        <p:nvSpPr>
          <p:cNvPr id="13" name="Rectangle 12">
            <a:extLst>
              <a:ext uri="{FF2B5EF4-FFF2-40B4-BE49-F238E27FC236}">
                <a16:creationId xmlns:a16="http://schemas.microsoft.com/office/drawing/2014/main" id="{F8C338B6-59CD-954D-98C7-351E61B71E2A}"/>
              </a:ext>
            </a:extLst>
          </p:cNvPr>
          <p:cNvSpPr/>
          <p:nvPr/>
        </p:nvSpPr>
        <p:spPr>
          <a:xfrm>
            <a:off x="6059348" y="1797896"/>
            <a:ext cx="1799863" cy="646331"/>
          </a:xfrm>
          <a:prstGeom prst="rect">
            <a:avLst/>
          </a:prstGeom>
        </p:spPr>
        <p:txBody>
          <a:bodyPr wrap="square">
            <a:spAutoFit/>
          </a:bodyPr>
          <a:lstStyle/>
          <a:p>
            <a:pPr fontAlgn="base"/>
            <a:r>
              <a:rPr lang="en-US" dirty="0">
                <a:latin typeface="inherit"/>
              </a:rPr>
              <a:t>LAT: 48.874911</a:t>
            </a:r>
            <a:endParaRPr lang="en-US" dirty="0">
              <a:latin typeface="proxima-nova"/>
            </a:endParaRPr>
          </a:p>
          <a:p>
            <a:pPr fontAlgn="base"/>
            <a:r>
              <a:rPr lang="en-US" cap="all" dirty="0">
                <a:latin typeface="proxima-nova"/>
              </a:rPr>
              <a:t>LON</a:t>
            </a:r>
            <a:r>
              <a:rPr lang="en-US" cap="all" dirty="0">
                <a:latin typeface="inherit"/>
              </a:rPr>
              <a:t>:</a:t>
            </a:r>
            <a:r>
              <a:rPr lang="en-US" dirty="0">
                <a:latin typeface="inherit"/>
              </a:rPr>
              <a:t>2.310612</a:t>
            </a:r>
            <a:endParaRPr lang="en-US" i="0" dirty="0">
              <a:effectLst/>
              <a:latin typeface="proxima-nova"/>
            </a:endParaRPr>
          </a:p>
        </p:txBody>
      </p:sp>
      <p:sp>
        <p:nvSpPr>
          <p:cNvPr id="16" name="Oval 15">
            <a:extLst>
              <a:ext uri="{FF2B5EF4-FFF2-40B4-BE49-F238E27FC236}">
                <a16:creationId xmlns:a16="http://schemas.microsoft.com/office/drawing/2014/main" id="{59EEA57E-35E8-134E-AC0E-6AE8328C317B}"/>
              </a:ext>
            </a:extLst>
          </p:cNvPr>
          <p:cNvSpPr/>
          <p:nvPr/>
        </p:nvSpPr>
        <p:spPr>
          <a:xfrm>
            <a:off x="2569580" y="2129742"/>
            <a:ext cx="694481" cy="694481"/>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 name="Straight Connector 46">
            <a:extLst>
              <a:ext uri="{FF2B5EF4-FFF2-40B4-BE49-F238E27FC236}">
                <a16:creationId xmlns:a16="http://schemas.microsoft.com/office/drawing/2014/main" id="{687C66A0-C715-514A-B936-24F750877E34}"/>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5C1803B2-C478-8D46-8DFB-084D6807041E}"/>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1CFDC6DD-C270-7542-B818-A665B5C72A11}"/>
              </a:ext>
            </a:extLst>
          </p:cNvPr>
          <p:cNvSpPr txBox="1"/>
          <p:nvPr/>
        </p:nvSpPr>
        <p:spPr>
          <a:xfrm>
            <a:off x="6004999" y="2606233"/>
            <a:ext cx="3139001" cy="923330"/>
          </a:xfrm>
          <a:prstGeom prst="rect">
            <a:avLst/>
          </a:prstGeom>
          <a:noFill/>
          <a:ln>
            <a:noFill/>
          </a:ln>
        </p:spPr>
        <p:txBody>
          <a:bodyPr wrap="square" rtlCol="0">
            <a:spAutoFit/>
          </a:bodyPr>
          <a:lstStyle/>
          <a:p>
            <a:r>
              <a:rPr lang="en-US" b="1" dirty="0"/>
              <a:t>Quick Answer has 1 data point.</a:t>
            </a:r>
          </a:p>
          <a:p>
            <a:r>
              <a:rPr lang="en-US" b="1" dirty="0">
                <a:solidFill>
                  <a:schemeClr val="accent1"/>
                </a:solidFill>
              </a:rPr>
              <a:t>Its about 1.5k from Arc de Triumph</a:t>
            </a:r>
          </a:p>
        </p:txBody>
      </p:sp>
      <p:cxnSp>
        <p:nvCxnSpPr>
          <p:cNvPr id="18" name="Straight Arrow Connector 17">
            <a:extLst>
              <a:ext uri="{FF2B5EF4-FFF2-40B4-BE49-F238E27FC236}">
                <a16:creationId xmlns:a16="http://schemas.microsoft.com/office/drawing/2014/main" id="{AF7DA3E5-70CC-8742-B557-7B1793E5238B}"/>
              </a:ext>
            </a:extLst>
          </p:cNvPr>
          <p:cNvCxnSpPr>
            <a:cxnSpLocks/>
          </p:cNvCxnSpPr>
          <p:nvPr/>
        </p:nvCxnSpPr>
        <p:spPr>
          <a:xfrm flipV="1">
            <a:off x="462986" y="1412115"/>
            <a:ext cx="0" cy="2430682"/>
          </a:xfrm>
          <a:prstGeom prst="straightConnector1">
            <a:avLst/>
          </a:prstGeom>
          <a:ln w="7620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11FDBEC-07F6-EA47-8221-797E77CEF495}"/>
              </a:ext>
            </a:extLst>
          </p:cNvPr>
          <p:cNvCxnSpPr/>
          <p:nvPr/>
        </p:nvCxnSpPr>
        <p:spPr>
          <a:xfrm>
            <a:off x="474562" y="4155311"/>
            <a:ext cx="5335929" cy="0"/>
          </a:xfrm>
          <a:prstGeom prst="straightConnector1">
            <a:avLst/>
          </a:prstGeom>
          <a:ln w="7620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550916E2-710D-9B4F-94D2-3B335DB04B0A}"/>
              </a:ext>
            </a:extLst>
          </p:cNvPr>
          <p:cNvCxnSpPr>
            <a:cxnSpLocks/>
          </p:cNvCxnSpPr>
          <p:nvPr/>
        </p:nvCxnSpPr>
        <p:spPr>
          <a:xfrm flipV="1">
            <a:off x="532435" y="2523281"/>
            <a:ext cx="2407535" cy="1493134"/>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0228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9" presetClass="emph" presetSubtype="0" nodeType="clickEffect">
                                  <p:stCondLst>
                                    <p:cond delay="0"/>
                                  </p:stCondLst>
                                  <p:childTnLst>
                                    <p:set>
                                      <p:cBhvr>
                                        <p:cTn id="18" dur="indefinite"/>
                                        <p:tgtEl>
                                          <p:spTgt spid="18"/>
                                        </p:tgtEl>
                                        <p:attrNameLst>
                                          <p:attrName>style.opacity</p:attrName>
                                        </p:attrNameLst>
                                      </p:cBhvr>
                                      <p:to>
                                        <p:strVal val="0.25"/>
                                      </p:to>
                                    </p:set>
                                    <p:animEffect filter="image" prLst="opacity: 0.25">
                                      <p:cBhvr rctx="IE">
                                        <p:cTn id="19" dur="indefinite"/>
                                        <p:tgtEl>
                                          <p:spTgt spid="18"/>
                                        </p:tgtEl>
                                      </p:cBhvr>
                                    </p:animEffect>
                                  </p:childTnLst>
                                </p:cTn>
                              </p:par>
                              <p:par>
                                <p:cTn id="20" presetID="9" presetClass="emph" presetSubtype="0" nodeType="withEffect">
                                  <p:stCondLst>
                                    <p:cond delay="0"/>
                                  </p:stCondLst>
                                  <p:childTnLst>
                                    <p:set>
                                      <p:cBhvr>
                                        <p:cTn id="21" dur="indefinite"/>
                                        <p:tgtEl>
                                          <p:spTgt spid="20"/>
                                        </p:tgtEl>
                                        <p:attrNameLst>
                                          <p:attrName>style.opacity</p:attrName>
                                        </p:attrNameLst>
                                      </p:cBhvr>
                                      <p:to>
                                        <p:strVal val="0.25"/>
                                      </p:to>
                                    </p:set>
                                    <p:animEffect filter="image" prLst="opacity: 0.25">
                                      <p:cBhvr rctx="IE">
                                        <p:cTn id="22" dur="indefinite"/>
                                        <p:tgtEl>
                                          <p:spTgt spid="20"/>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6" grpId="0" animBg="1"/>
      <p:bldP spid="4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AE4BAB-CB66-A94D-A782-E24E723F2218}"/>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837E55FF-D0F5-F342-9741-63005B2F5BA1}"/>
              </a:ext>
            </a:extLst>
          </p:cNvPr>
          <p:cNvSpPr>
            <a:spLocks noGrp="1"/>
          </p:cNvSpPr>
          <p:nvPr>
            <p:ph type="title"/>
          </p:nvPr>
        </p:nvSpPr>
        <p:spPr>
          <a:xfrm>
            <a:off x="0" y="249382"/>
            <a:ext cx="9144000" cy="537700"/>
          </a:xfrm>
        </p:spPr>
        <p:txBody>
          <a:bodyPr/>
          <a:lstStyle/>
          <a:p>
            <a:r>
              <a:rPr lang="en-US" sz="2800" dirty="0"/>
              <a:t>Intuitive Example of PCA</a:t>
            </a:r>
            <a:br>
              <a:rPr lang="en-US" sz="2400" dirty="0"/>
            </a:br>
            <a:r>
              <a:rPr lang="en-US" sz="2400" dirty="0"/>
              <a:t>Where is the </a:t>
            </a:r>
            <a:r>
              <a:rPr lang="en-US" sz="2400" dirty="0" err="1"/>
              <a:t>Musee</a:t>
            </a:r>
            <a:r>
              <a:rPr lang="en-US" sz="2400" dirty="0"/>
              <a:t> </a:t>
            </a:r>
            <a:r>
              <a:rPr lang="en-US" sz="2400" dirty="0" err="1"/>
              <a:t>Jacquemart</a:t>
            </a:r>
            <a:r>
              <a:rPr lang="en-US" sz="2400" dirty="0"/>
              <a:t>-Andre in Paris?</a:t>
            </a:r>
            <a:br>
              <a:rPr lang="en-US" sz="2400" dirty="0"/>
            </a:br>
            <a:endParaRPr lang="en-US" sz="2800" dirty="0"/>
          </a:p>
        </p:txBody>
      </p:sp>
      <p:sp>
        <p:nvSpPr>
          <p:cNvPr id="4" name="Footer Placeholder 3">
            <a:extLst>
              <a:ext uri="{FF2B5EF4-FFF2-40B4-BE49-F238E27FC236}">
                <a16:creationId xmlns:a16="http://schemas.microsoft.com/office/drawing/2014/main" id="{5CB4E302-66AC-3246-9AFF-7DBBBF305F02}"/>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A048682B-49BD-9F4B-8CFB-B46CAAD920C4}"/>
              </a:ext>
            </a:extLst>
          </p:cNvPr>
          <p:cNvSpPr>
            <a:spLocks noGrp="1"/>
          </p:cNvSpPr>
          <p:nvPr>
            <p:ph type="sldNum" sz="quarter" idx="4"/>
          </p:nvPr>
        </p:nvSpPr>
        <p:spPr/>
        <p:txBody>
          <a:bodyPr/>
          <a:lstStyle/>
          <a:p>
            <a:fld id="{37290FF7-652B-4475-AEAB-8B1A5D23AE09}" type="slidenum">
              <a:rPr lang="en-US" smtClean="0"/>
              <a:pPr/>
              <a:t>11</a:t>
            </a:fld>
            <a:endParaRPr lang="en-US" dirty="0"/>
          </a:p>
        </p:txBody>
      </p:sp>
      <p:pic>
        <p:nvPicPr>
          <p:cNvPr id="46" name="Picture 45" descr="A close up of a map&#10;&#10;Description automatically generated">
            <a:extLst>
              <a:ext uri="{FF2B5EF4-FFF2-40B4-BE49-F238E27FC236}">
                <a16:creationId xmlns:a16="http://schemas.microsoft.com/office/drawing/2014/main" id="{373FF655-7830-0A45-A689-8D0C9BB68B0C}"/>
              </a:ext>
            </a:extLst>
          </p:cNvPr>
          <p:cNvPicPr>
            <a:picLocks noChangeAspect="1"/>
          </p:cNvPicPr>
          <p:nvPr/>
        </p:nvPicPr>
        <p:blipFill>
          <a:blip r:embed="rId2">
            <a:extLst>
              <a:ext uri="{28A0092B-C50C-407E-A947-70E740481C1C}">
                <a14:useLocalDpi xmlns:a14="http://schemas.microsoft.com/office/drawing/2010/main" val="0"/>
              </a:ext>
            </a:extLst>
          </a:blip>
          <a:srcRect l="15971" t="1964"/>
          <a:stretch>
            <a:fillRect/>
          </a:stretch>
        </p:blipFill>
        <p:spPr>
          <a:xfrm rot="20151040">
            <a:off x="-233379" y="411648"/>
            <a:ext cx="6400800" cy="5079085"/>
          </a:xfrm>
          <a:custGeom>
            <a:avLst/>
            <a:gdLst>
              <a:gd name="connsiteX0" fmla="*/ 1467971 w 7683592"/>
              <a:gd name="connsiteY0" fmla="*/ 0 h 6096986"/>
              <a:gd name="connsiteX1" fmla="*/ 7683592 w 7683592"/>
              <a:gd name="connsiteY1" fmla="*/ 2786807 h 6096986"/>
              <a:gd name="connsiteX2" fmla="*/ 7683592 w 7683592"/>
              <a:gd name="connsiteY2" fmla="*/ 3253449 h 6096986"/>
              <a:gd name="connsiteX3" fmla="*/ 6408677 w 7683592"/>
              <a:gd name="connsiteY3" fmla="*/ 6096986 h 6096986"/>
              <a:gd name="connsiteX4" fmla="*/ 6296035 w 7683592"/>
              <a:gd name="connsiteY4" fmla="*/ 6096986 h 6096986"/>
              <a:gd name="connsiteX5" fmla="*/ 0 w 7683592"/>
              <a:gd name="connsiteY5" fmla="*/ 3274125 h 6096986"/>
              <a:gd name="connsiteX6" fmla="*/ 1467971 w 7683592"/>
              <a:gd name="connsiteY6" fmla="*/ 0 h 6096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3592" h="6096986">
                <a:moveTo>
                  <a:pt x="1467971" y="0"/>
                </a:moveTo>
                <a:lnTo>
                  <a:pt x="7683592" y="2786807"/>
                </a:lnTo>
                <a:lnTo>
                  <a:pt x="7683592" y="3253449"/>
                </a:lnTo>
                <a:lnTo>
                  <a:pt x="6408677" y="6096986"/>
                </a:lnTo>
                <a:lnTo>
                  <a:pt x="6296035" y="6096986"/>
                </a:lnTo>
                <a:lnTo>
                  <a:pt x="0" y="3274125"/>
                </a:lnTo>
                <a:lnTo>
                  <a:pt x="1467971" y="0"/>
                </a:lnTo>
                <a:close/>
              </a:path>
            </a:pathLst>
          </a:custGeom>
        </p:spPr>
      </p:pic>
      <p:pic>
        <p:nvPicPr>
          <p:cNvPr id="44" name="Picture 43" descr="A close up of a map&#10;&#10;Description automatically generated">
            <a:extLst>
              <a:ext uri="{FF2B5EF4-FFF2-40B4-BE49-F238E27FC236}">
                <a16:creationId xmlns:a16="http://schemas.microsoft.com/office/drawing/2014/main" id="{88E77FC7-DF48-E04D-A897-DC2C0E3EB01A}"/>
              </a:ext>
            </a:extLst>
          </p:cNvPr>
          <p:cNvPicPr>
            <a:picLocks noChangeAspect="1"/>
          </p:cNvPicPr>
          <p:nvPr/>
        </p:nvPicPr>
        <p:blipFill>
          <a:blip r:embed="rId2">
            <a:extLst>
              <a:ext uri="{28A0092B-C50C-407E-A947-70E740481C1C}">
                <a14:useLocalDpi xmlns:a14="http://schemas.microsoft.com/office/drawing/2010/main" val="0"/>
              </a:ext>
            </a:extLst>
          </a:blip>
          <a:srcRect l="100000" t="46774" r="-1905" b="45723"/>
          <a:stretch>
            <a:fillRect/>
          </a:stretch>
        </p:blipFill>
        <p:spPr>
          <a:xfrm rot="20151040">
            <a:off x="8844152" y="1217161"/>
            <a:ext cx="174203" cy="466642"/>
          </a:xfrm>
          <a:custGeom>
            <a:avLst/>
            <a:gdLst>
              <a:gd name="connsiteX0" fmla="*/ 0 w 174203"/>
              <a:gd name="connsiteY0" fmla="*/ 0 h 466642"/>
              <a:gd name="connsiteX1" fmla="*/ 174203 w 174203"/>
              <a:gd name="connsiteY1" fmla="*/ 78105 h 466642"/>
              <a:gd name="connsiteX2" fmla="*/ 0 w 174203"/>
              <a:gd name="connsiteY2" fmla="*/ 466642 h 466642"/>
              <a:gd name="connsiteX3" fmla="*/ 0 w 174203"/>
              <a:gd name="connsiteY3" fmla="*/ 0 h 466642"/>
            </a:gdLst>
            <a:ahLst/>
            <a:cxnLst>
              <a:cxn ang="0">
                <a:pos x="connsiteX0" y="connsiteY0"/>
              </a:cxn>
              <a:cxn ang="0">
                <a:pos x="connsiteX1" y="connsiteY1"/>
              </a:cxn>
              <a:cxn ang="0">
                <a:pos x="connsiteX2" y="connsiteY2"/>
              </a:cxn>
              <a:cxn ang="0">
                <a:pos x="connsiteX3" y="connsiteY3"/>
              </a:cxn>
            </a:cxnLst>
            <a:rect l="l" t="t" r="r" b="b"/>
            <a:pathLst>
              <a:path w="174203" h="466642">
                <a:moveTo>
                  <a:pt x="0" y="0"/>
                </a:moveTo>
                <a:lnTo>
                  <a:pt x="174203" y="78105"/>
                </a:lnTo>
                <a:lnTo>
                  <a:pt x="0" y="466642"/>
                </a:lnTo>
                <a:lnTo>
                  <a:pt x="0" y="0"/>
                </a:lnTo>
                <a:close/>
              </a:path>
            </a:pathLst>
          </a:custGeom>
        </p:spPr>
      </p:pic>
      <p:pic>
        <p:nvPicPr>
          <p:cNvPr id="42" name="Picture 41" descr="A close up of a map&#10;&#10;Description automatically generated">
            <a:extLst>
              <a:ext uri="{FF2B5EF4-FFF2-40B4-BE49-F238E27FC236}">
                <a16:creationId xmlns:a16="http://schemas.microsoft.com/office/drawing/2014/main" id="{E12ACE8A-375D-494B-A08A-FBD5AA354376}"/>
              </a:ext>
            </a:extLst>
          </p:cNvPr>
          <p:cNvPicPr>
            <a:picLocks noChangeAspect="1"/>
          </p:cNvPicPr>
          <p:nvPr/>
        </p:nvPicPr>
        <p:blipFill>
          <a:blip r:embed="rId2">
            <a:extLst>
              <a:ext uri="{28A0092B-C50C-407E-A947-70E740481C1C}">
                <a14:useLocalDpi xmlns:a14="http://schemas.microsoft.com/office/drawing/2010/main" val="0"/>
              </a:ext>
            </a:extLst>
          </a:blip>
          <a:srcRect l="84825" t="100000" r="13943" b="-676"/>
          <a:stretch>
            <a:fillRect/>
          </a:stretch>
        </p:blipFill>
        <p:spPr>
          <a:xfrm rot="20151040">
            <a:off x="8848119" y="4836486"/>
            <a:ext cx="112642" cy="42051"/>
          </a:xfrm>
          <a:custGeom>
            <a:avLst/>
            <a:gdLst>
              <a:gd name="connsiteX0" fmla="*/ 112642 w 112642"/>
              <a:gd name="connsiteY0" fmla="*/ 0 h 42051"/>
              <a:gd name="connsiteX1" fmla="*/ 93789 w 112642"/>
              <a:gd name="connsiteY1" fmla="*/ 42051 h 42051"/>
              <a:gd name="connsiteX2" fmla="*/ 0 w 112642"/>
              <a:gd name="connsiteY2" fmla="*/ 0 h 42051"/>
              <a:gd name="connsiteX3" fmla="*/ 112642 w 112642"/>
              <a:gd name="connsiteY3" fmla="*/ 0 h 42051"/>
            </a:gdLst>
            <a:ahLst/>
            <a:cxnLst>
              <a:cxn ang="0">
                <a:pos x="connsiteX0" y="connsiteY0"/>
              </a:cxn>
              <a:cxn ang="0">
                <a:pos x="connsiteX1" y="connsiteY1"/>
              </a:cxn>
              <a:cxn ang="0">
                <a:pos x="connsiteX2" y="connsiteY2"/>
              </a:cxn>
              <a:cxn ang="0">
                <a:pos x="connsiteX3" y="connsiteY3"/>
              </a:cxn>
            </a:cxnLst>
            <a:rect l="l" t="t" r="r" b="b"/>
            <a:pathLst>
              <a:path w="112642" h="42051">
                <a:moveTo>
                  <a:pt x="112642" y="0"/>
                </a:moveTo>
                <a:lnTo>
                  <a:pt x="93789" y="42051"/>
                </a:lnTo>
                <a:lnTo>
                  <a:pt x="0" y="0"/>
                </a:lnTo>
                <a:lnTo>
                  <a:pt x="112642" y="0"/>
                </a:lnTo>
                <a:close/>
              </a:path>
            </a:pathLst>
          </a:custGeom>
        </p:spPr>
      </p:pic>
      <p:sp>
        <p:nvSpPr>
          <p:cNvPr id="13" name="Rectangle 12">
            <a:extLst>
              <a:ext uri="{FF2B5EF4-FFF2-40B4-BE49-F238E27FC236}">
                <a16:creationId xmlns:a16="http://schemas.microsoft.com/office/drawing/2014/main" id="{F8C338B6-59CD-954D-98C7-351E61B71E2A}"/>
              </a:ext>
            </a:extLst>
          </p:cNvPr>
          <p:cNvSpPr/>
          <p:nvPr/>
        </p:nvSpPr>
        <p:spPr>
          <a:xfrm>
            <a:off x="6059348" y="1797896"/>
            <a:ext cx="1799863" cy="646331"/>
          </a:xfrm>
          <a:prstGeom prst="rect">
            <a:avLst/>
          </a:prstGeom>
        </p:spPr>
        <p:txBody>
          <a:bodyPr wrap="square">
            <a:spAutoFit/>
          </a:bodyPr>
          <a:lstStyle/>
          <a:p>
            <a:pPr fontAlgn="base"/>
            <a:r>
              <a:rPr lang="en-US" dirty="0">
                <a:latin typeface="inherit"/>
              </a:rPr>
              <a:t>LAT: 48.874911</a:t>
            </a:r>
            <a:endParaRPr lang="en-US" dirty="0">
              <a:latin typeface="proxima-nova"/>
            </a:endParaRPr>
          </a:p>
          <a:p>
            <a:pPr fontAlgn="base"/>
            <a:r>
              <a:rPr lang="en-US" cap="all" dirty="0">
                <a:latin typeface="proxima-nova"/>
              </a:rPr>
              <a:t>LON</a:t>
            </a:r>
            <a:r>
              <a:rPr lang="en-US" cap="all" dirty="0">
                <a:latin typeface="inherit"/>
              </a:rPr>
              <a:t>:</a:t>
            </a:r>
            <a:r>
              <a:rPr lang="en-US" dirty="0">
                <a:latin typeface="inherit"/>
              </a:rPr>
              <a:t>2.310612</a:t>
            </a:r>
            <a:endParaRPr lang="en-US" i="0" dirty="0">
              <a:effectLst/>
              <a:latin typeface="proxima-nova"/>
            </a:endParaRPr>
          </a:p>
        </p:txBody>
      </p:sp>
      <p:sp>
        <p:nvSpPr>
          <p:cNvPr id="15" name="TextBox 14">
            <a:extLst>
              <a:ext uri="{FF2B5EF4-FFF2-40B4-BE49-F238E27FC236}">
                <a16:creationId xmlns:a16="http://schemas.microsoft.com/office/drawing/2014/main" id="{AF155576-EB51-4441-AC2A-FAED69B3571C}"/>
              </a:ext>
            </a:extLst>
          </p:cNvPr>
          <p:cNvSpPr txBox="1"/>
          <p:nvPr/>
        </p:nvSpPr>
        <p:spPr>
          <a:xfrm>
            <a:off x="6004999" y="1458410"/>
            <a:ext cx="3202928" cy="369332"/>
          </a:xfrm>
          <a:prstGeom prst="rect">
            <a:avLst/>
          </a:prstGeom>
          <a:noFill/>
        </p:spPr>
        <p:txBody>
          <a:bodyPr wrap="none" rtlCol="0">
            <a:spAutoFit/>
          </a:bodyPr>
          <a:lstStyle/>
          <a:p>
            <a:r>
              <a:rPr lang="en-US" b="1" dirty="0"/>
              <a:t>Exact Answer has 2 data points.</a:t>
            </a:r>
          </a:p>
        </p:txBody>
      </p:sp>
      <p:sp>
        <p:nvSpPr>
          <p:cNvPr id="16" name="Oval 15">
            <a:extLst>
              <a:ext uri="{FF2B5EF4-FFF2-40B4-BE49-F238E27FC236}">
                <a16:creationId xmlns:a16="http://schemas.microsoft.com/office/drawing/2014/main" id="{59EEA57E-35E8-134E-AC0E-6AE8328C317B}"/>
              </a:ext>
            </a:extLst>
          </p:cNvPr>
          <p:cNvSpPr/>
          <p:nvPr/>
        </p:nvSpPr>
        <p:spPr>
          <a:xfrm>
            <a:off x="2569580" y="2129742"/>
            <a:ext cx="694481" cy="694481"/>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 name="Straight Connector 46">
            <a:extLst>
              <a:ext uri="{FF2B5EF4-FFF2-40B4-BE49-F238E27FC236}">
                <a16:creationId xmlns:a16="http://schemas.microsoft.com/office/drawing/2014/main" id="{687C66A0-C715-514A-B936-24F750877E34}"/>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5C1803B2-C478-8D46-8DFB-084D6807041E}"/>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1CFDC6DD-C270-7542-B818-A665B5C72A11}"/>
              </a:ext>
            </a:extLst>
          </p:cNvPr>
          <p:cNvSpPr txBox="1"/>
          <p:nvPr/>
        </p:nvSpPr>
        <p:spPr>
          <a:xfrm>
            <a:off x="6004999" y="2606233"/>
            <a:ext cx="3139001" cy="923330"/>
          </a:xfrm>
          <a:prstGeom prst="rect">
            <a:avLst/>
          </a:prstGeom>
          <a:noFill/>
          <a:ln>
            <a:noFill/>
          </a:ln>
        </p:spPr>
        <p:txBody>
          <a:bodyPr wrap="square" rtlCol="0">
            <a:spAutoFit/>
          </a:bodyPr>
          <a:lstStyle/>
          <a:p>
            <a:r>
              <a:rPr lang="en-US" b="1" dirty="0"/>
              <a:t>Quick Answer has 1 data point.</a:t>
            </a:r>
          </a:p>
          <a:p>
            <a:r>
              <a:rPr lang="en-US" b="1" dirty="0">
                <a:solidFill>
                  <a:schemeClr val="accent1"/>
                </a:solidFill>
              </a:rPr>
              <a:t>Its about 1.5k from Arc de Triumph</a:t>
            </a:r>
          </a:p>
        </p:txBody>
      </p:sp>
      <p:cxnSp>
        <p:nvCxnSpPr>
          <p:cNvPr id="18" name="Straight Arrow Connector 17">
            <a:extLst>
              <a:ext uri="{FF2B5EF4-FFF2-40B4-BE49-F238E27FC236}">
                <a16:creationId xmlns:a16="http://schemas.microsoft.com/office/drawing/2014/main" id="{AF7DA3E5-70CC-8742-B557-7B1793E5238B}"/>
              </a:ext>
            </a:extLst>
          </p:cNvPr>
          <p:cNvCxnSpPr>
            <a:cxnSpLocks/>
          </p:cNvCxnSpPr>
          <p:nvPr/>
        </p:nvCxnSpPr>
        <p:spPr>
          <a:xfrm flipV="1">
            <a:off x="462986" y="1412115"/>
            <a:ext cx="0" cy="2430682"/>
          </a:xfrm>
          <a:prstGeom prst="straightConnector1">
            <a:avLst/>
          </a:prstGeom>
          <a:ln w="7620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11FDBEC-07F6-EA47-8221-797E77CEF495}"/>
              </a:ext>
            </a:extLst>
          </p:cNvPr>
          <p:cNvCxnSpPr/>
          <p:nvPr/>
        </p:nvCxnSpPr>
        <p:spPr>
          <a:xfrm>
            <a:off x="474562" y="4155311"/>
            <a:ext cx="5335929" cy="0"/>
          </a:xfrm>
          <a:prstGeom prst="straightConnector1">
            <a:avLst/>
          </a:prstGeom>
          <a:ln w="7620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550916E2-710D-9B4F-94D2-3B335DB04B0A}"/>
              </a:ext>
            </a:extLst>
          </p:cNvPr>
          <p:cNvCxnSpPr>
            <a:cxnSpLocks/>
          </p:cNvCxnSpPr>
          <p:nvPr/>
        </p:nvCxnSpPr>
        <p:spPr>
          <a:xfrm flipV="1">
            <a:off x="532435" y="2523281"/>
            <a:ext cx="2407535" cy="1493134"/>
          </a:xfrm>
          <a:prstGeom prst="straightConnector1">
            <a:avLst/>
          </a:prstGeom>
          <a:ln w="762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6B61D110-014C-FD43-99BC-BD458468192D}"/>
              </a:ext>
            </a:extLst>
          </p:cNvPr>
          <p:cNvSpPr/>
          <p:nvPr/>
        </p:nvSpPr>
        <p:spPr>
          <a:xfrm>
            <a:off x="1657350" y="5326350"/>
            <a:ext cx="1799863" cy="646331"/>
          </a:xfrm>
          <a:prstGeom prst="rect">
            <a:avLst/>
          </a:prstGeom>
        </p:spPr>
        <p:txBody>
          <a:bodyPr wrap="square">
            <a:spAutoFit/>
          </a:bodyPr>
          <a:lstStyle/>
          <a:p>
            <a:pPr fontAlgn="base"/>
            <a:r>
              <a:rPr lang="en-US" b="1" dirty="0">
                <a:solidFill>
                  <a:schemeClr val="accent1"/>
                </a:solidFill>
                <a:latin typeface="inherit"/>
              </a:rPr>
              <a:t>LAT: 48.874911</a:t>
            </a:r>
            <a:endParaRPr lang="en-US" b="1" dirty="0">
              <a:solidFill>
                <a:schemeClr val="accent1"/>
              </a:solidFill>
              <a:latin typeface="proxima-nova"/>
            </a:endParaRPr>
          </a:p>
          <a:p>
            <a:pPr fontAlgn="base"/>
            <a:r>
              <a:rPr lang="en-US" b="1" cap="all" dirty="0">
                <a:solidFill>
                  <a:schemeClr val="accent1"/>
                </a:solidFill>
                <a:latin typeface="proxima-nova"/>
              </a:rPr>
              <a:t>LON</a:t>
            </a:r>
            <a:r>
              <a:rPr lang="en-US" b="1" cap="all" dirty="0">
                <a:solidFill>
                  <a:schemeClr val="accent1"/>
                </a:solidFill>
                <a:latin typeface="inherit"/>
              </a:rPr>
              <a:t>:</a:t>
            </a:r>
            <a:r>
              <a:rPr lang="en-US" b="1" dirty="0">
                <a:solidFill>
                  <a:schemeClr val="accent1"/>
                </a:solidFill>
                <a:latin typeface="inherit"/>
              </a:rPr>
              <a:t>2.310612</a:t>
            </a:r>
            <a:endParaRPr lang="en-US" b="1" i="0" dirty="0">
              <a:solidFill>
                <a:schemeClr val="accent1"/>
              </a:solidFill>
              <a:effectLst/>
              <a:latin typeface="proxima-nova"/>
            </a:endParaRPr>
          </a:p>
        </p:txBody>
      </p:sp>
      <p:sp>
        <p:nvSpPr>
          <p:cNvPr id="6" name="Rectangle 5">
            <a:extLst>
              <a:ext uri="{FF2B5EF4-FFF2-40B4-BE49-F238E27FC236}">
                <a16:creationId xmlns:a16="http://schemas.microsoft.com/office/drawing/2014/main" id="{DF133D87-CA8B-7446-BFC8-2D398B72B266}"/>
              </a:ext>
            </a:extLst>
          </p:cNvPr>
          <p:cNvSpPr/>
          <p:nvPr/>
        </p:nvSpPr>
        <p:spPr>
          <a:xfrm>
            <a:off x="4366780" y="5528262"/>
            <a:ext cx="3835987" cy="369332"/>
          </a:xfrm>
          <a:prstGeom prst="rect">
            <a:avLst/>
          </a:prstGeom>
        </p:spPr>
        <p:txBody>
          <a:bodyPr wrap="none">
            <a:spAutoFit/>
          </a:bodyPr>
          <a:lstStyle/>
          <a:p>
            <a:r>
              <a:rPr lang="en-US" b="1" dirty="0">
                <a:solidFill>
                  <a:schemeClr val="accent1"/>
                </a:solidFill>
              </a:rPr>
              <a:t>Its about 1.5k NE from Arc de Triumph</a:t>
            </a:r>
          </a:p>
        </p:txBody>
      </p:sp>
      <p:sp>
        <p:nvSpPr>
          <p:cNvPr id="7" name="TextBox 6">
            <a:extLst>
              <a:ext uri="{FF2B5EF4-FFF2-40B4-BE49-F238E27FC236}">
                <a16:creationId xmlns:a16="http://schemas.microsoft.com/office/drawing/2014/main" id="{8939FB9E-A992-9F48-AAF3-0BE794DD48E7}"/>
              </a:ext>
            </a:extLst>
          </p:cNvPr>
          <p:cNvSpPr txBox="1"/>
          <p:nvPr/>
        </p:nvSpPr>
        <p:spPr>
          <a:xfrm>
            <a:off x="1343647" y="4957018"/>
            <a:ext cx="2427268" cy="369332"/>
          </a:xfrm>
          <a:prstGeom prst="rect">
            <a:avLst/>
          </a:prstGeom>
          <a:noFill/>
        </p:spPr>
        <p:txBody>
          <a:bodyPr wrap="none" rtlCol="0">
            <a:spAutoFit/>
          </a:bodyPr>
          <a:lstStyle/>
          <a:p>
            <a:r>
              <a:rPr lang="en-US" dirty="0"/>
              <a:t>2 Values, Highly Specific</a:t>
            </a:r>
          </a:p>
        </p:txBody>
      </p:sp>
      <p:sp>
        <p:nvSpPr>
          <p:cNvPr id="21" name="TextBox 20">
            <a:extLst>
              <a:ext uri="{FF2B5EF4-FFF2-40B4-BE49-F238E27FC236}">
                <a16:creationId xmlns:a16="http://schemas.microsoft.com/office/drawing/2014/main" id="{178267D5-4D55-2B40-A66E-FD8ED2D74B45}"/>
              </a:ext>
            </a:extLst>
          </p:cNvPr>
          <p:cNvSpPr txBox="1"/>
          <p:nvPr/>
        </p:nvSpPr>
        <p:spPr>
          <a:xfrm>
            <a:off x="4434050" y="4957018"/>
            <a:ext cx="4200499" cy="646331"/>
          </a:xfrm>
          <a:prstGeom prst="rect">
            <a:avLst/>
          </a:prstGeom>
          <a:noFill/>
        </p:spPr>
        <p:txBody>
          <a:bodyPr wrap="square" rtlCol="0">
            <a:spAutoFit/>
          </a:bodyPr>
          <a:lstStyle/>
          <a:p>
            <a:r>
              <a:rPr lang="en-US" dirty="0"/>
              <a:t>1 Values, Less Specific, generally correct mixing the two</a:t>
            </a:r>
          </a:p>
        </p:txBody>
      </p:sp>
    </p:spTree>
    <p:extLst>
      <p:ext uri="{BB962C8B-B14F-4D97-AF65-F5344CB8AC3E}">
        <p14:creationId xmlns:p14="http://schemas.microsoft.com/office/powerpoint/2010/main" val="1841352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9" presetClass="emph" presetSubtype="0" nodeType="clickEffect">
                                  <p:stCondLst>
                                    <p:cond delay="0"/>
                                  </p:stCondLst>
                                  <p:childTnLst>
                                    <p:set>
                                      <p:cBhvr>
                                        <p:cTn id="22" dur="indefinite"/>
                                        <p:tgtEl>
                                          <p:spTgt spid="18"/>
                                        </p:tgtEl>
                                        <p:attrNameLst>
                                          <p:attrName>style.opacity</p:attrName>
                                        </p:attrNameLst>
                                      </p:cBhvr>
                                      <p:to>
                                        <p:strVal val="0.25"/>
                                      </p:to>
                                    </p:set>
                                    <p:animEffect filter="image" prLst="opacity: 0.25">
                                      <p:cBhvr rctx="IE">
                                        <p:cTn id="23" dur="indefinite"/>
                                        <p:tgtEl>
                                          <p:spTgt spid="18"/>
                                        </p:tgtEl>
                                      </p:cBhvr>
                                    </p:animEffect>
                                  </p:childTnLst>
                                </p:cTn>
                              </p:par>
                              <p:par>
                                <p:cTn id="24" presetID="9" presetClass="emph" presetSubtype="0" nodeType="withEffect">
                                  <p:stCondLst>
                                    <p:cond delay="0"/>
                                  </p:stCondLst>
                                  <p:childTnLst>
                                    <p:set>
                                      <p:cBhvr>
                                        <p:cTn id="25" dur="indefinite"/>
                                        <p:tgtEl>
                                          <p:spTgt spid="20"/>
                                        </p:tgtEl>
                                        <p:attrNameLst>
                                          <p:attrName>style.opacity</p:attrName>
                                        </p:attrNameLst>
                                      </p:cBhvr>
                                      <p:to>
                                        <p:strVal val="0.25"/>
                                      </p:to>
                                    </p:set>
                                    <p:animEffect filter="image" prLst="opacity: 0.25">
                                      <p:cBhvr rctx="IE">
                                        <p:cTn id="26" dur="indefinite"/>
                                        <p:tgtEl>
                                          <p:spTgt spid="20"/>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P spid="16" grpId="0" animBg="1"/>
      <p:bldP spid="49" grpId="0" animBg="1"/>
      <p:bldP spid="1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AE4BAB-CB66-A94D-A782-E24E723F2218}"/>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837E55FF-D0F5-F342-9741-63005B2F5BA1}"/>
              </a:ext>
            </a:extLst>
          </p:cNvPr>
          <p:cNvSpPr>
            <a:spLocks noGrp="1"/>
          </p:cNvSpPr>
          <p:nvPr>
            <p:ph type="title"/>
          </p:nvPr>
        </p:nvSpPr>
        <p:spPr>
          <a:xfrm>
            <a:off x="0" y="423002"/>
            <a:ext cx="9144000" cy="537700"/>
          </a:xfrm>
        </p:spPr>
        <p:txBody>
          <a:bodyPr/>
          <a:lstStyle/>
          <a:p>
            <a:r>
              <a:rPr lang="en-US" sz="2800" dirty="0"/>
              <a:t>In our case, we have thousands of term vectors.</a:t>
            </a:r>
          </a:p>
        </p:txBody>
      </p:sp>
      <p:sp>
        <p:nvSpPr>
          <p:cNvPr id="4" name="Footer Placeholder 3">
            <a:extLst>
              <a:ext uri="{FF2B5EF4-FFF2-40B4-BE49-F238E27FC236}">
                <a16:creationId xmlns:a16="http://schemas.microsoft.com/office/drawing/2014/main" id="{5CB4E302-66AC-3246-9AFF-7DBBBF305F02}"/>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A048682B-49BD-9F4B-8CFB-B46CAAD920C4}"/>
              </a:ext>
            </a:extLst>
          </p:cNvPr>
          <p:cNvSpPr>
            <a:spLocks noGrp="1"/>
          </p:cNvSpPr>
          <p:nvPr>
            <p:ph type="sldNum" sz="quarter" idx="4"/>
          </p:nvPr>
        </p:nvSpPr>
        <p:spPr/>
        <p:txBody>
          <a:bodyPr/>
          <a:lstStyle/>
          <a:p>
            <a:fld id="{37290FF7-652B-4475-AEAB-8B1A5D23AE09}" type="slidenum">
              <a:rPr lang="en-US" smtClean="0"/>
              <a:pPr/>
              <a:t>12</a:t>
            </a:fld>
            <a:endParaRPr lang="en-US" dirty="0"/>
          </a:p>
        </p:txBody>
      </p:sp>
      <p:sp>
        <p:nvSpPr>
          <p:cNvPr id="6" name="Rectangle 5">
            <a:extLst>
              <a:ext uri="{FF2B5EF4-FFF2-40B4-BE49-F238E27FC236}">
                <a16:creationId xmlns:a16="http://schemas.microsoft.com/office/drawing/2014/main" id="{96E2FD3A-C333-E24F-81CB-3BECBA46BB26}"/>
              </a:ext>
            </a:extLst>
          </p:cNvPr>
          <p:cNvSpPr/>
          <p:nvPr/>
        </p:nvSpPr>
        <p:spPr>
          <a:xfrm>
            <a:off x="121534" y="1323333"/>
            <a:ext cx="8582628" cy="369332"/>
          </a:xfrm>
          <a:prstGeom prst="rect">
            <a:avLst/>
          </a:prstGeom>
          <a:solidFill>
            <a:srgbClr val="0070C0"/>
          </a:solidFill>
        </p:spPr>
        <p:txBody>
          <a:bodyPr wrap="square">
            <a:spAutoFit/>
          </a:bodyPr>
          <a:lstStyle/>
          <a:p>
            <a:pPr algn="ctr"/>
            <a:r>
              <a:rPr lang="en-US" dirty="0">
                <a:solidFill>
                  <a:schemeClr val="bg1"/>
                </a:solidFill>
              </a:rPr>
              <a:t>Term Vectors are paired to reduce dimensions</a:t>
            </a:r>
          </a:p>
        </p:txBody>
      </p:sp>
      <p:cxnSp>
        <p:nvCxnSpPr>
          <p:cNvPr id="36" name="Straight Connector 35">
            <a:extLst>
              <a:ext uri="{FF2B5EF4-FFF2-40B4-BE49-F238E27FC236}">
                <a16:creationId xmlns:a16="http://schemas.microsoft.com/office/drawing/2014/main" id="{182FAA09-87FB-2549-8CC2-0F3322DD4751}"/>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8" name="Picture 7" descr="A close up of a map&#10;&#10;Description automatically generated">
            <a:extLst>
              <a:ext uri="{FF2B5EF4-FFF2-40B4-BE49-F238E27FC236}">
                <a16:creationId xmlns:a16="http://schemas.microsoft.com/office/drawing/2014/main" id="{9957DCA5-0A55-9F4B-A894-CDCA36E349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063" y="1975011"/>
            <a:ext cx="3187286" cy="1578417"/>
          </a:xfrm>
          <a:prstGeom prst="rect">
            <a:avLst/>
          </a:prstGeom>
          <a:ln>
            <a:solidFill>
              <a:schemeClr val="tx1"/>
            </a:solidFill>
          </a:ln>
        </p:spPr>
      </p:pic>
      <p:pic>
        <p:nvPicPr>
          <p:cNvPr id="25" name="Picture 24" descr="A close up of a map&#10;&#10;Description automatically generated">
            <a:extLst>
              <a:ext uri="{FF2B5EF4-FFF2-40B4-BE49-F238E27FC236}">
                <a16:creationId xmlns:a16="http://schemas.microsoft.com/office/drawing/2014/main" id="{DCA4E5E6-93CA-DE42-ACC9-A139E3FEEE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0570" y="2127411"/>
            <a:ext cx="3187286" cy="1578417"/>
          </a:xfrm>
          <a:prstGeom prst="rect">
            <a:avLst/>
          </a:prstGeom>
          <a:ln>
            <a:solidFill>
              <a:schemeClr val="tx1"/>
            </a:solidFill>
          </a:ln>
        </p:spPr>
      </p:pic>
      <p:pic>
        <p:nvPicPr>
          <p:cNvPr id="26" name="Picture 25" descr="A close up of a map&#10;&#10;Description automatically generated">
            <a:extLst>
              <a:ext uri="{FF2B5EF4-FFF2-40B4-BE49-F238E27FC236}">
                <a16:creationId xmlns:a16="http://schemas.microsoft.com/office/drawing/2014/main" id="{F814DF10-51AE-7D4C-B3B2-CE3B94B805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3077" y="2279811"/>
            <a:ext cx="3187286" cy="1578417"/>
          </a:xfrm>
          <a:prstGeom prst="rect">
            <a:avLst/>
          </a:prstGeom>
          <a:ln>
            <a:solidFill>
              <a:schemeClr val="tx1"/>
            </a:solidFill>
          </a:ln>
        </p:spPr>
      </p:pic>
      <p:pic>
        <p:nvPicPr>
          <p:cNvPr id="27" name="Picture 26" descr="A close up of a map&#10;&#10;Description automatically generated">
            <a:extLst>
              <a:ext uri="{FF2B5EF4-FFF2-40B4-BE49-F238E27FC236}">
                <a16:creationId xmlns:a16="http://schemas.microsoft.com/office/drawing/2014/main" id="{CEB82B2D-F6F5-0E48-A94F-48B0102601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584" y="2432211"/>
            <a:ext cx="3187286" cy="1578417"/>
          </a:xfrm>
          <a:prstGeom prst="rect">
            <a:avLst/>
          </a:prstGeom>
          <a:ln>
            <a:solidFill>
              <a:schemeClr val="tx1"/>
            </a:solidFill>
          </a:ln>
        </p:spPr>
      </p:pic>
      <p:pic>
        <p:nvPicPr>
          <p:cNvPr id="38" name="Picture 37" descr="A close up of a map&#10;&#10;Description automatically generated">
            <a:extLst>
              <a:ext uri="{FF2B5EF4-FFF2-40B4-BE49-F238E27FC236}">
                <a16:creationId xmlns:a16="http://schemas.microsoft.com/office/drawing/2014/main" id="{B9DC3F1F-EFCD-004D-86DC-DA36394D0D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091" y="2584611"/>
            <a:ext cx="3187286" cy="1578417"/>
          </a:xfrm>
          <a:prstGeom prst="rect">
            <a:avLst/>
          </a:prstGeom>
          <a:ln>
            <a:solidFill>
              <a:schemeClr val="tx1"/>
            </a:solidFill>
          </a:ln>
        </p:spPr>
      </p:pic>
      <p:pic>
        <p:nvPicPr>
          <p:cNvPr id="39" name="Picture 38" descr="A close up of a map&#10;&#10;Description automatically generated">
            <a:extLst>
              <a:ext uri="{FF2B5EF4-FFF2-40B4-BE49-F238E27FC236}">
                <a16:creationId xmlns:a16="http://schemas.microsoft.com/office/drawing/2014/main" id="{86A82B43-4B3C-2E43-9765-1A70A0856B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0600" y="3165275"/>
            <a:ext cx="3187286" cy="1578417"/>
          </a:xfrm>
          <a:prstGeom prst="rect">
            <a:avLst/>
          </a:prstGeom>
          <a:ln>
            <a:solidFill>
              <a:schemeClr val="tx1"/>
            </a:solidFill>
          </a:ln>
        </p:spPr>
      </p:pic>
    </p:spTree>
    <p:extLst>
      <p:ext uri="{BB962C8B-B14F-4D97-AF65-F5344CB8AC3E}">
        <p14:creationId xmlns:p14="http://schemas.microsoft.com/office/powerpoint/2010/main" val="1484447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AE4BAB-CB66-A94D-A782-E24E723F2218}"/>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837E55FF-D0F5-F342-9741-63005B2F5BA1}"/>
              </a:ext>
            </a:extLst>
          </p:cNvPr>
          <p:cNvSpPr>
            <a:spLocks noGrp="1"/>
          </p:cNvSpPr>
          <p:nvPr>
            <p:ph type="title"/>
          </p:nvPr>
        </p:nvSpPr>
        <p:spPr>
          <a:xfrm>
            <a:off x="0" y="423002"/>
            <a:ext cx="9144000" cy="537700"/>
          </a:xfrm>
        </p:spPr>
        <p:txBody>
          <a:bodyPr/>
          <a:lstStyle/>
          <a:p>
            <a:r>
              <a:rPr lang="en-US" sz="2800" dirty="0"/>
              <a:t>In our case, we have thousands of term vectors.</a:t>
            </a:r>
          </a:p>
        </p:txBody>
      </p:sp>
      <p:sp>
        <p:nvSpPr>
          <p:cNvPr id="4" name="Footer Placeholder 3">
            <a:extLst>
              <a:ext uri="{FF2B5EF4-FFF2-40B4-BE49-F238E27FC236}">
                <a16:creationId xmlns:a16="http://schemas.microsoft.com/office/drawing/2014/main" id="{5CB4E302-66AC-3246-9AFF-7DBBBF305F02}"/>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A048682B-49BD-9F4B-8CFB-B46CAAD920C4}"/>
              </a:ext>
            </a:extLst>
          </p:cNvPr>
          <p:cNvSpPr>
            <a:spLocks noGrp="1"/>
          </p:cNvSpPr>
          <p:nvPr>
            <p:ph type="sldNum" sz="quarter" idx="4"/>
          </p:nvPr>
        </p:nvSpPr>
        <p:spPr/>
        <p:txBody>
          <a:bodyPr/>
          <a:lstStyle/>
          <a:p>
            <a:fld id="{37290FF7-652B-4475-AEAB-8B1A5D23AE09}" type="slidenum">
              <a:rPr lang="en-US" smtClean="0"/>
              <a:pPr/>
              <a:t>13</a:t>
            </a:fld>
            <a:endParaRPr lang="en-US" dirty="0"/>
          </a:p>
        </p:txBody>
      </p:sp>
      <p:sp>
        <p:nvSpPr>
          <p:cNvPr id="6" name="Rectangle 5">
            <a:extLst>
              <a:ext uri="{FF2B5EF4-FFF2-40B4-BE49-F238E27FC236}">
                <a16:creationId xmlns:a16="http://schemas.microsoft.com/office/drawing/2014/main" id="{96E2FD3A-C333-E24F-81CB-3BECBA46BB26}"/>
              </a:ext>
            </a:extLst>
          </p:cNvPr>
          <p:cNvSpPr/>
          <p:nvPr/>
        </p:nvSpPr>
        <p:spPr>
          <a:xfrm>
            <a:off x="121534" y="1323333"/>
            <a:ext cx="8582628" cy="369332"/>
          </a:xfrm>
          <a:prstGeom prst="rect">
            <a:avLst/>
          </a:prstGeom>
          <a:solidFill>
            <a:srgbClr val="0070C0"/>
          </a:solidFill>
        </p:spPr>
        <p:txBody>
          <a:bodyPr wrap="square">
            <a:spAutoFit/>
          </a:bodyPr>
          <a:lstStyle/>
          <a:p>
            <a:pPr algn="ctr"/>
            <a:r>
              <a:rPr lang="en-US" dirty="0">
                <a:solidFill>
                  <a:schemeClr val="bg1"/>
                </a:solidFill>
              </a:rPr>
              <a:t>The reduced vectors are subject to more single value decompositions</a:t>
            </a:r>
          </a:p>
        </p:txBody>
      </p:sp>
      <p:cxnSp>
        <p:nvCxnSpPr>
          <p:cNvPr id="36" name="Straight Connector 35">
            <a:extLst>
              <a:ext uri="{FF2B5EF4-FFF2-40B4-BE49-F238E27FC236}">
                <a16:creationId xmlns:a16="http://schemas.microsoft.com/office/drawing/2014/main" id="{182FAA09-87FB-2549-8CC2-0F3322DD4751}"/>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8" name="Picture 7" descr="A close up of a map&#10;&#10;Description automatically generated">
            <a:extLst>
              <a:ext uri="{FF2B5EF4-FFF2-40B4-BE49-F238E27FC236}">
                <a16:creationId xmlns:a16="http://schemas.microsoft.com/office/drawing/2014/main" id="{9957DCA5-0A55-9F4B-A894-CDCA36E349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063" y="1824538"/>
            <a:ext cx="3187286" cy="1578417"/>
          </a:xfrm>
          <a:prstGeom prst="rect">
            <a:avLst/>
          </a:prstGeom>
          <a:ln>
            <a:solidFill>
              <a:schemeClr val="tx1"/>
            </a:solidFill>
          </a:ln>
        </p:spPr>
      </p:pic>
      <p:pic>
        <p:nvPicPr>
          <p:cNvPr id="25" name="Picture 24" descr="A close up of a map&#10;&#10;Description automatically generated">
            <a:extLst>
              <a:ext uri="{FF2B5EF4-FFF2-40B4-BE49-F238E27FC236}">
                <a16:creationId xmlns:a16="http://schemas.microsoft.com/office/drawing/2014/main" id="{DCA4E5E6-93CA-DE42-ACC9-A139E3FEEE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9557" y="2347328"/>
            <a:ext cx="3187286" cy="1578417"/>
          </a:xfrm>
          <a:prstGeom prst="rect">
            <a:avLst/>
          </a:prstGeom>
          <a:ln>
            <a:solidFill>
              <a:schemeClr val="tx1"/>
            </a:solidFill>
          </a:ln>
        </p:spPr>
      </p:pic>
      <p:pic>
        <p:nvPicPr>
          <p:cNvPr id="26" name="Picture 25" descr="A close up of a map&#10;&#10;Description automatically generated">
            <a:extLst>
              <a:ext uri="{FF2B5EF4-FFF2-40B4-BE49-F238E27FC236}">
                <a16:creationId xmlns:a16="http://schemas.microsoft.com/office/drawing/2014/main" id="{F814DF10-51AE-7D4C-B3B2-CE3B94B805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9475" y="2870119"/>
            <a:ext cx="3187286" cy="1578417"/>
          </a:xfrm>
          <a:prstGeom prst="rect">
            <a:avLst/>
          </a:prstGeom>
          <a:ln>
            <a:solidFill>
              <a:schemeClr val="tx1"/>
            </a:solidFill>
          </a:ln>
        </p:spPr>
      </p:pic>
      <p:pic>
        <p:nvPicPr>
          <p:cNvPr id="27" name="Picture 26" descr="A close up of a map&#10;&#10;Description automatically generated">
            <a:extLst>
              <a:ext uri="{FF2B5EF4-FFF2-40B4-BE49-F238E27FC236}">
                <a16:creationId xmlns:a16="http://schemas.microsoft.com/office/drawing/2014/main" id="{CEB82B2D-F6F5-0E48-A94F-48B0102601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7266" y="3381334"/>
            <a:ext cx="3187286" cy="1578417"/>
          </a:xfrm>
          <a:prstGeom prst="rect">
            <a:avLst/>
          </a:prstGeom>
          <a:ln>
            <a:solidFill>
              <a:schemeClr val="tx1"/>
            </a:solidFill>
          </a:ln>
        </p:spPr>
      </p:pic>
      <p:pic>
        <p:nvPicPr>
          <p:cNvPr id="38" name="Picture 37" descr="A close up of a map&#10;&#10;Description automatically generated">
            <a:extLst>
              <a:ext uri="{FF2B5EF4-FFF2-40B4-BE49-F238E27FC236}">
                <a16:creationId xmlns:a16="http://schemas.microsoft.com/office/drawing/2014/main" id="{B9DC3F1F-EFCD-004D-86DC-DA36394D0D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2458" y="3927273"/>
            <a:ext cx="3187286" cy="1578417"/>
          </a:xfrm>
          <a:prstGeom prst="rect">
            <a:avLst/>
          </a:prstGeom>
          <a:ln>
            <a:solidFill>
              <a:schemeClr val="tx1"/>
            </a:solidFill>
          </a:ln>
        </p:spPr>
      </p:pic>
      <p:pic>
        <p:nvPicPr>
          <p:cNvPr id="39" name="Picture 38" descr="A close up of a map&#10;&#10;Description automatically generated">
            <a:extLst>
              <a:ext uri="{FF2B5EF4-FFF2-40B4-BE49-F238E27FC236}">
                <a16:creationId xmlns:a16="http://schemas.microsoft.com/office/drawing/2014/main" id="{86A82B43-4B3C-2E43-9765-1A70A0856B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3949" y="4496362"/>
            <a:ext cx="3187286" cy="1578417"/>
          </a:xfrm>
          <a:prstGeom prst="rect">
            <a:avLst/>
          </a:prstGeom>
          <a:ln>
            <a:solidFill>
              <a:schemeClr val="tx1"/>
            </a:solidFill>
          </a:ln>
        </p:spPr>
      </p:pic>
      <p:pic>
        <p:nvPicPr>
          <p:cNvPr id="14" name="Picture 13" descr="A close up of a map&#10;&#10;Description automatically generated">
            <a:extLst>
              <a:ext uri="{FF2B5EF4-FFF2-40B4-BE49-F238E27FC236}">
                <a16:creationId xmlns:a16="http://schemas.microsoft.com/office/drawing/2014/main" id="{A7DBE1AE-E1D8-8A4A-AB5A-B74571E76A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89982" y="1893989"/>
            <a:ext cx="3187286" cy="1578417"/>
          </a:xfrm>
          <a:prstGeom prst="rect">
            <a:avLst/>
          </a:prstGeom>
          <a:ln>
            <a:solidFill>
              <a:schemeClr val="tx1"/>
            </a:solidFill>
          </a:ln>
        </p:spPr>
      </p:pic>
      <p:pic>
        <p:nvPicPr>
          <p:cNvPr id="15" name="Picture 14" descr="A close up of a map&#10;&#10;Description automatically generated">
            <a:extLst>
              <a:ext uri="{FF2B5EF4-FFF2-40B4-BE49-F238E27FC236}">
                <a16:creationId xmlns:a16="http://schemas.microsoft.com/office/drawing/2014/main" id="{B1BEF5A5-3C83-D84D-8658-31DB134B6D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4817" y="2486227"/>
            <a:ext cx="3187286" cy="1578417"/>
          </a:xfrm>
          <a:prstGeom prst="rect">
            <a:avLst/>
          </a:prstGeom>
          <a:ln>
            <a:solidFill>
              <a:schemeClr val="tx1"/>
            </a:solidFill>
          </a:ln>
        </p:spPr>
      </p:pic>
      <p:pic>
        <p:nvPicPr>
          <p:cNvPr id="16" name="Picture 15" descr="A close up of a map&#10;&#10;Description automatically generated">
            <a:extLst>
              <a:ext uri="{FF2B5EF4-FFF2-40B4-BE49-F238E27FC236}">
                <a16:creationId xmlns:a16="http://schemas.microsoft.com/office/drawing/2014/main" id="{D2D85447-7490-EF46-8B6D-2679493748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08240" y="3217361"/>
            <a:ext cx="3187286" cy="1578417"/>
          </a:xfrm>
          <a:prstGeom prst="rect">
            <a:avLst/>
          </a:prstGeom>
          <a:ln>
            <a:solidFill>
              <a:schemeClr val="tx1"/>
            </a:solidFill>
          </a:ln>
        </p:spPr>
      </p:pic>
    </p:spTree>
    <p:extLst>
      <p:ext uri="{BB962C8B-B14F-4D97-AF65-F5344CB8AC3E}">
        <p14:creationId xmlns:p14="http://schemas.microsoft.com/office/powerpoint/2010/main" val="2875394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AE4BAB-CB66-A94D-A782-E24E723F2218}"/>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837E55FF-D0F5-F342-9741-63005B2F5BA1}"/>
              </a:ext>
            </a:extLst>
          </p:cNvPr>
          <p:cNvSpPr>
            <a:spLocks noGrp="1"/>
          </p:cNvSpPr>
          <p:nvPr>
            <p:ph type="title"/>
          </p:nvPr>
        </p:nvSpPr>
        <p:spPr>
          <a:xfrm>
            <a:off x="0" y="423002"/>
            <a:ext cx="9144000" cy="537700"/>
          </a:xfrm>
        </p:spPr>
        <p:txBody>
          <a:bodyPr/>
          <a:lstStyle/>
          <a:p>
            <a:r>
              <a:rPr lang="en-US" sz="2800" dirty="0"/>
              <a:t>In our case, we have thousands of term vectors.</a:t>
            </a:r>
          </a:p>
        </p:txBody>
      </p:sp>
      <p:sp>
        <p:nvSpPr>
          <p:cNvPr id="4" name="Footer Placeholder 3">
            <a:extLst>
              <a:ext uri="{FF2B5EF4-FFF2-40B4-BE49-F238E27FC236}">
                <a16:creationId xmlns:a16="http://schemas.microsoft.com/office/drawing/2014/main" id="{5CB4E302-66AC-3246-9AFF-7DBBBF305F02}"/>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A048682B-49BD-9F4B-8CFB-B46CAAD920C4}"/>
              </a:ext>
            </a:extLst>
          </p:cNvPr>
          <p:cNvSpPr>
            <a:spLocks noGrp="1"/>
          </p:cNvSpPr>
          <p:nvPr>
            <p:ph type="sldNum" sz="quarter" idx="4"/>
          </p:nvPr>
        </p:nvSpPr>
        <p:spPr/>
        <p:txBody>
          <a:bodyPr/>
          <a:lstStyle/>
          <a:p>
            <a:fld id="{37290FF7-652B-4475-AEAB-8B1A5D23AE09}" type="slidenum">
              <a:rPr lang="en-US" smtClean="0"/>
              <a:pPr/>
              <a:t>14</a:t>
            </a:fld>
            <a:endParaRPr lang="en-US" dirty="0"/>
          </a:p>
        </p:txBody>
      </p:sp>
      <p:sp>
        <p:nvSpPr>
          <p:cNvPr id="6" name="Rectangle 5">
            <a:extLst>
              <a:ext uri="{FF2B5EF4-FFF2-40B4-BE49-F238E27FC236}">
                <a16:creationId xmlns:a16="http://schemas.microsoft.com/office/drawing/2014/main" id="{96E2FD3A-C333-E24F-81CB-3BECBA46BB26}"/>
              </a:ext>
            </a:extLst>
          </p:cNvPr>
          <p:cNvSpPr/>
          <p:nvPr/>
        </p:nvSpPr>
        <p:spPr>
          <a:xfrm>
            <a:off x="121534" y="1323333"/>
            <a:ext cx="8582628" cy="369332"/>
          </a:xfrm>
          <a:prstGeom prst="rect">
            <a:avLst/>
          </a:prstGeom>
          <a:solidFill>
            <a:srgbClr val="0070C0"/>
          </a:solidFill>
        </p:spPr>
        <p:txBody>
          <a:bodyPr wrap="square">
            <a:spAutoFit/>
          </a:bodyPr>
          <a:lstStyle/>
          <a:p>
            <a:pPr algn="ctr"/>
            <a:r>
              <a:rPr lang="en-US" dirty="0">
                <a:solidFill>
                  <a:schemeClr val="bg1"/>
                </a:solidFill>
              </a:rPr>
              <a:t>Iteratively, these decompositions are reduced to the number of vectors you declare.</a:t>
            </a:r>
          </a:p>
        </p:txBody>
      </p:sp>
      <p:cxnSp>
        <p:nvCxnSpPr>
          <p:cNvPr id="36" name="Straight Connector 35">
            <a:extLst>
              <a:ext uri="{FF2B5EF4-FFF2-40B4-BE49-F238E27FC236}">
                <a16:creationId xmlns:a16="http://schemas.microsoft.com/office/drawing/2014/main" id="{182FAA09-87FB-2549-8CC2-0F3322DD4751}"/>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8" name="Picture 7" descr="A close up of a map&#10;&#10;Description automatically generated">
            <a:extLst>
              <a:ext uri="{FF2B5EF4-FFF2-40B4-BE49-F238E27FC236}">
                <a16:creationId xmlns:a16="http://schemas.microsoft.com/office/drawing/2014/main" id="{9957DCA5-0A55-9F4B-A894-CDCA36E349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063" y="1824538"/>
            <a:ext cx="3187286" cy="1578417"/>
          </a:xfrm>
          <a:prstGeom prst="rect">
            <a:avLst/>
          </a:prstGeom>
          <a:ln>
            <a:solidFill>
              <a:schemeClr val="tx1"/>
            </a:solidFill>
          </a:ln>
        </p:spPr>
      </p:pic>
      <p:pic>
        <p:nvPicPr>
          <p:cNvPr id="25" name="Picture 24" descr="A close up of a map&#10;&#10;Description automatically generated">
            <a:extLst>
              <a:ext uri="{FF2B5EF4-FFF2-40B4-BE49-F238E27FC236}">
                <a16:creationId xmlns:a16="http://schemas.microsoft.com/office/drawing/2014/main" id="{DCA4E5E6-93CA-DE42-ACC9-A139E3FEEE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9557" y="2347328"/>
            <a:ext cx="3187286" cy="1578417"/>
          </a:xfrm>
          <a:prstGeom prst="rect">
            <a:avLst/>
          </a:prstGeom>
          <a:ln>
            <a:solidFill>
              <a:schemeClr val="tx1"/>
            </a:solidFill>
          </a:ln>
        </p:spPr>
      </p:pic>
      <p:pic>
        <p:nvPicPr>
          <p:cNvPr id="26" name="Picture 25" descr="A close up of a map&#10;&#10;Description automatically generated">
            <a:extLst>
              <a:ext uri="{FF2B5EF4-FFF2-40B4-BE49-F238E27FC236}">
                <a16:creationId xmlns:a16="http://schemas.microsoft.com/office/drawing/2014/main" id="{F814DF10-51AE-7D4C-B3B2-CE3B94B805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9475" y="2870119"/>
            <a:ext cx="3187286" cy="1578417"/>
          </a:xfrm>
          <a:prstGeom prst="rect">
            <a:avLst/>
          </a:prstGeom>
          <a:ln>
            <a:solidFill>
              <a:schemeClr val="tx1"/>
            </a:solidFill>
          </a:ln>
        </p:spPr>
      </p:pic>
      <p:pic>
        <p:nvPicPr>
          <p:cNvPr id="14" name="Picture 13" descr="A close up of a map&#10;&#10;Description automatically generated">
            <a:extLst>
              <a:ext uri="{FF2B5EF4-FFF2-40B4-BE49-F238E27FC236}">
                <a16:creationId xmlns:a16="http://schemas.microsoft.com/office/drawing/2014/main" id="{A7DBE1AE-E1D8-8A4A-AB5A-B74571E76A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89982" y="1893989"/>
            <a:ext cx="3187286" cy="1578417"/>
          </a:xfrm>
          <a:prstGeom prst="rect">
            <a:avLst/>
          </a:prstGeom>
          <a:ln>
            <a:solidFill>
              <a:schemeClr val="tx1"/>
            </a:solidFill>
          </a:ln>
        </p:spPr>
      </p:pic>
      <p:pic>
        <p:nvPicPr>
          <p:cNvPr id="15" name="Picture 14" descr="A close up of a map&#10;&#10;Description automatically generated">
            <a:extLst>
              <a:ext uri="{FF2B5EF4-FFF2-40B4-BE49-F238E27FC236}">
                <a16:creationId xmlns:a16="http://schemas.microsoft.com/office/drawing/2014/main" id="{B1BEF5A5-3C83-D84D-8658-31DB134B6D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4817" y="2486227"/>
            <a:ext cx="3187286" cy="1578417"/>
          </a:xfrm>
          <a:prstGeom prst="rect">
            <a:avLst/>
          </a:prstGeom>
          <a:ln>
            <a:solidFill>
              <a:schemeClr val="tx1"/>
            </a:solidFill>
          </a:ln>
        </p:spPr>
      </p:pic>
      <p:sp>
        <p:nvSpPr>
          <p:cNvPr id="17" name="Rectangle 16">
            <a:extLst>
              <a:ext uri="{FF2B5EF4-FFF2-40B4-BE49-F238E27FC236}">
                <a16:creationId xmlns:a16="http://schemas.microsoft.com/office/drawing/2014/main" id="{0474F2CA-1A08-1D4E-85E5-062F6522EA9A}"/>
              </a:ext>
            </a:extLst>
          </p:cNvPr>
          <p:cNvSpPr/>
          <p:nvPr/>
        </p:nvSpPr>
        <p:spPr>
          <a:xfrm>
            <a:off x="181336" y="5793090"/>
            <a:ext cx="8582628" cy="369332"/>
          </a:xfrm>
          <a:prstGeom prst="rect">
            <a:avLst/>
          </a:prstGeom>
          <a:solidFill>
            <a:srgbClr val="0070C0"/>
          </a:solidFill>
        </p:spPr>
        <p:txBody>
          <a:bodyPr wrap="square">
            <a:spAutoFit/>
          </a:bodyPr>
          <a:lstStyle/>
          <a:p>
            <a:r>
              <a:rPr lang="en-US" dirty="0">
                <a:solidFill>
                  <a:schemeClr val="bg1"/>
                </a:solidFill>
              </a:rPr>
              <a:t>So 12 vectors were ultimately reduced to 2.</a:t>
            </a:r>
          </a:p>
        </p:txBody>
      </p:sp>
    </p:spTree>
    <p:extLst>
      <p:ext uri="{BB962C8B-B14F-4D97-AF65-F5344CB8AC3E}">
        <p14:creationId xmlns:p14="http://schemas.microsoft.com/office/powerpoint/2010/main" val="1574843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3410ED-E049-2649-8CA0-383C8B9EBBB9}"/>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605DB249-6DFA-6644-8276-5820529BFB04}"/>
              </a:ext>
            </a:extLst>
          </p:cNvPr>
          <p:cNvSpPr>
            <a:spLocks noGrp="1"/>
          </p:cNvSpPr>
          <p:nvPr>
            <p:ph type="title"/>
          </p:nvPr>
        </p:nvSpPr>
        <p:spPr>
          <a:xfrm>
            <a:off x="81023" y="365126"/>
            <a:ext cx="8434327" cy="591477"/>
          </a:xfrm>
        </p:spPr>
        <p:txBody>
          <a:bodyPr/>
          <a:lstStyle/>
          <a:p>
            <a:r>
              <a:rPr lang="en-US" dirty="0"/>
              <a:t>These vectors are dense, perfect for modeling.</a:t>
            </a:r>
          </a:p>
        </p:txBody>
      </p:sp>
      <p:sp>
        <p:nvSpPr>
          <p:cNvPr id="4" name="Footer Placeholder 3">
            <a:extLst>
              <a:ext uri="{FF2B5EF4-FFF2-40B4-BE49-F238E27FC236}">
                <a16:creationId xmlns:a16="http://schemas.microsoft.com/office/drawing/2014/main" id="{30616DF5-AFCC-B043-8C63-CB2DF4555691}"/>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38A83A26-77DF-074D-B11F-3C75030BF27C}"/>
              </a:ext>
            </a:extLst>
          </p:cNvPr>
          <p:cNvSpPr>
            <a:spLocks noGrp="1"/>
          </p:cNvSpPr>
          <p:nvPr>
            <p:ph type="sldNum" sz="quarter" idx="4"/>
          </p:nvPr>
        </p:nvSpPr>
        <p:spPr/>
        <p:txBody>
          <a:bodyPr/>
          <a:lstStyle/>
          <a:p>
            <a:fld id="{37290FF7-652B-4475-AEAB-8B1A5D23AE09}" type="slidenum">
              <a:rPr lang="en-US" smtClean="0"/>
              <a:pPr/>
              <a:t>15</a:t>
            </a:fld>
            <a:endParaRPr lang="en-US" dirty="0"/>
          </a:p>
        </p:txBody>
      </p:sp>
      <p:pic>
        <p:nvPicPr>
          <p:cNvPr id="7" name="Picture 6" descr="A close up of text on a white background&#10;&#10;Description automatically generated">
            <a:extLst>
              <a:ext uri="{FF2B5EF4-FFF2-40B4-BE49-F238E27FC236}">
                <a16:creationId xmlns:a16="http://schemas.microsoft.com/office/drawing/2014/main" id="{327D3AA3-B1B3-2E4A-B2E6-A13D596FD6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19299"/>
            <a:ext cx="9144000" cy="1845243"/>
          </a:xfrm>
          <a:prstGeom prst="rect">
            <a:avLst/>
          </a:prstGeom>
        </p:spPr>
      </p:pic>
      <p:sp>
        <p:nvSpPr>
          <p:cNvPr id="9" name="Rectangle 8">
            <a:extLst>
              <a:ext uri="{FF2B5EF4-FFF2-40B4-BE49-F238E27FC236}">
                <a16:creationId xmlns:a16="http://schemas.microsoft.com/office/drawing/2014/main" id="{29B64ED3-4C08-AD4B-B70D-BE2122C490D6}"/>
              </a:ext>
            </a:extLst>
          </p:cNvPr>
          <p:cNvSpPr/>
          <p:nvPr/>
        </p:nvSpPr>
        <p:spPr>
          <a:xfrm>
            <a:off x="181336" y="5793090"/>
            <a:ext cx="8582628" cy="369332"/>
          </a:xfrm>
          <a:prstGeom prst="rect">
            <a:avLst/>
          </a:prstGeom>
          <a:solidFill>
            <a:srgbClr val="0070C0"/>
          </a:solidFill>
        </p:spPr>
        <p:txBody>
          <a:bodyPr wrap="square">
            <a:spAutoFit/>
          </a:bodyPr>
          <a:lstStyle/>
          <a:p>
            <a:r>
              <a:rPr lang="en-US" dirty="0">
                <a:solidFill>
                  <a:schemeClr val="bg1"/>
                </a:solidFill>
              </a:rPr>
              <a:t>Declared 20 vectors for all 2000 docs.</a:t>
            </a:r>
          </a:p>
        </p:txBody>
      </p:sp>
    </p:spTree>
    <p:extLst>
      <p:ext uri="{BB962C8B-B14F-4D97-AF65-F5344CB8AC3E}">
        <p14:creationId xmlns:p14="http://schemas.microsoft.com/office/powerpoint/2010/main" val="6401985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EBB200-FD53-443C-A445-1CEB0D6AF095}"/>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73278885-94D7-46C5-A6EF-8284E42A997B}"/>
              </a:ext>
            </a:extLst>
          </p:cNvPr>
          <p:cNvSpPr>
            <a:spLocks noGrp="1"/>
          </p:cNvSpPr>
          <p:nvPr>
            <p:ph type="title"/>
          </p:nvPr>
        </p:nvSpPr>
        <p:spPr/>
        <p:txBody>
          <a:bodyPr/>
          <a:lstStyle/>
          <a:p>
            <a:r>
              <a:rPr lang="en-US" dirty="0"/>
              <a:t>Supervised Learning</a:t>
            </a:r>
          </a:p>
        </p:txBody>
      </p:sp>
      <p:sp>
        <p:nvSpPr>
          <p:cNvPr id="4" name="Footer Placeholder 3">
            <a:extLst>
              <a:ext uri="{FF2B5EF4-FFF2-40B4-BE49-F238E27FC236}">
                <a16:creationId xmlns:a16="http://schemas.microsoft.com/office/drawing/2014/main" id="{628E2758-EAB0-48B2-A657-DA1A3686F691}"/>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613D23F0-EACF-4BCF-928D-60A2538E152B}"/>
              </a:ext>
            </a:extLst>
          </p:cNvPr>
          <p:cNvSpPr>
            <a:spLocks noGrp="1"/>
          </p:cNvSpPr>
          <p:nvPr>
            <p:ph type="sldNum" sz="quarter" idx="4"/>
          </p:nvPr>
        </p:nvSpPr>
        <p:spPr/>
        <p:txBody>
          <a:bodyPr/>
          <a:lstStyle/>
          <a:p>
            <a:fld id="{37290FF7-652B-4475-AEAB-8B1A5D23AE09}" type="slidenum">
              <a:rPr lang="en-US" smtClean="0"/>
              <a:pPr/>
              <a:t>16</a:t>
            </a:fld>
            <a:endParaRPr lang="en-US" dirty="0"/>
          </a:p>
        </p:txBody>
      </p:sp>
      <p:sp>
        <p:nvSpPr>
          <p:cNvPr id="6" name="Shape 278">
            <a:extLst>
              <a:ext uri="{FF2B5EF4-FFF2-40B4-BE49-F238E27FC236}">
                <a16:creationId xmlns:a16="http://schemas.microsoft.com/office/drawing/2014/main" id="{914AFED0-5CA1-4EEB-B9AD-33A2C567EACA}"/>
              </a:ext>
            </a:extLst>
          </p:cNvPr>
          <p:cNvSpPr txBox="1"/>
          <p:nvPr/>
        </p:nvSpPr>
        <p:spPr>
          <a:xfrm>
            <a:off x="206000" y="1107533"/>
            <a:ext cx="8778300" cy="441526"/>
          </a:xfrm>
          <a:prstGeom prst="rect">
            <a:avLst/>
          </a:prstGeom>
          <a:solidFill>
            <a:schemeClr val="accent2"/>
          </a:solidFill>
          <a:ln>
            <a:noFill/>
          </a:ln>
        </p:spPr>
        <p:txBody>
          <a:bodyPr lIns="91425" tIns="91425" rIns="91425" bIns="91425" anchor="t" anchorCtr="0">
            <a:noAutofit/>
          </a:bodyPr>
          <a:lstStyle/>
          <a:p>
            <a:r>
              <a:rPr lang="en" sz="2000">
                <a:solidFill>
                  <a:srgbClr val="FFFFFF"/>
                </a:solidFill>
                <a:latin typeface="Open Sans"/>
                <a:ea typeface="Open Sans"/>
                <a:cs typeface="Open Sans"/>
                <a:sym typeface="Open Sans"/>
              </a:rPr>
              <a:t>Inferring a function from labeled data.</a:t>
            </a:r>
          </a:p>
        </p:txBody>
      </p:sp>
      <p:sp>
        <p:nvSpPr>
          <p:cNvPr id="7" name="Shape 279">
            <a:extLst>
              <a:ext uri="{FF2B5EF4-FFF2-40B4-BE49-F238E27FC236}">
                <a16:creationId xmlns:a16="http://schemas.microsoft.com/office/drawing/2014/main" id="{5FF15F1E-6456-4033-AED8-8A1E1406D2ED}"/>
              </a:ext>
            </a:extLst>
          </p:cNvPr>
          <p:cNvSpPr txBox="1"/>
          <p:nvPr/>
        </p:nvSpPr>
        <p:spPr>
          <a:xfrm>
            <a:off x="206100" y="1557009"/>
            <a:ext cx="8778300" cy="246299"/>
          </a:xfrm>
          <a:prstGeom prst="rect">
            <a:avLst/>
          </a:prstGeom>
          <a:noFill/>
          <a:ln>
            <a:noFill/>
          </a:ln>
        </p:spPr>
        <p:txBody>
          <a:bodyPr lIns="91425" tIns="91425" rIns="91425" bIns="91425" anchor="t" anchorCtr="0">
            <a:noAutofit/>
          </a:bodyPr>
          <a:lstStyle/>
          <a:p>
            <a:r>
              <a:rPr lang="en" sz="1200" i="1" dirty="0">
                <a:latin typeface="Open Sans"/>
                <a:ea typeface="Open Sans"/>
                <a:cs typeface="Open Sans"/>
                <a:sym typeface="Open Sans"/>
              </a:rPr>
              <a:t>“Learn from telling”, “Look at my data and I will tell you what to predict”</a:t>
            </a:r>
          </a:p>
        </p:txBody>
      </p:sp>
      <p:grpSp>
        <p:nvGrpSpPr>
          <p:cNvPr id="8" name="Shape 280">
            <a:extLst>
              <a:ext uri="{FF2B5EF4-FFF2-40B4-BE49-F238E27FC236}">
                <a16:creationId xmlns:a16="http://schemas.microsoft.com/office/drawing/2014/main" id="{89D91387-F3AF-4970-B655-1BAB74AD1B9B}"/>
              </a:ext>
            </a:extLst>
          </p:cNvPr>
          <p:cNvGrpSpPr/>
          <p:nvPr/>
        </p:nvGrpSpPr>
        <p:grpSpPr>
          <a:xfrm>
            <a:off x="325016" y="2776109"/>
            <a:ext cx="980217" cy="916620"/>
            <a:chOff x="4044175" y="930800"/>
            <a:chExt cx="806099" cy="730199"/>
          </a:xfrm>
        </p:grpSpPr>
        <p:sp>
          <p:nvSpPr>
            <p:cNvPr id="9" name="Shape 281">
              <a:extLst>
                <a:ext uri="{FF2B5EF4-FFF2-40B4-BE49-F238E27FC236}">
                  <a16:creationId xmlns:a16="http://schemas.microsoft.com/office/drawing/2014/main" id="{9466159C-F683-4701-8EE6-240B15CE49CE}"/>
                </a:ext>
              </a:extLst>
            </p:cNvPr>
            <p:cNvSpPr/>
            <p:nvPr/>
          </p:nvSpPr>
          <p:spPr>
            <a:xfrm>
              <a:off x="4044175" y="1017125"/>
              <a:ext cx="136499" cy="6437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0" name="Shape 282">
              <a:extLst>
                <a:ext uri="{FF2B5EF4-FFF2-40B4-BE49-F238E27FC236}">
                  <a16:creationId xmlns:a16="http://schemas.microsoft.com/office/drawing/2014/main" id="{397336C6-986A-4222-8529-A81F1650FA7C}"/>
                </a:ext>
              </a:extLst>
            </p:cNvPr>
            <p:cNvSpPr/>
            <p:nvPr/>
          </p:nvSpPr>
          <p:spPr>
            <a:xfrm>
              <a:off x="4267375" y="1300350"/>
              <a:ext cx="136499" cy="3606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1" name="Shape 283">
              <a:extLst>
                <a:ext uri="{FF2B5EF4-FFF2-40B4-BE49-F238E27FC236}">
                  <a16:creationId xmlns:a16="http://schemas.microsoft.com/office/drawing/2014/main" id="{BAA57546-2820-4A33-AA79-9E90A0CC752B}"/>
                </a:ext>
              </a:extLst>
            </p:cNvPr>
            <p:cNvSpPr/>
            <p:nvPr/>
          </p:nvSpPr>
          <p:spPr>
            <a:xfrm>
              <a:off x="4490575" y="930800"/>
              <a:ext cx="136499" cy="730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2" name="Shape 284">
              <a:extLst>
                <a:ext uri="{FF2B5EF4-FFF2-40B4-BE49-F238E27FC236}">
                  <a16:creationId xmlns:a16="http://schemas.microsoft.com/office/drawing/2014/main" id="{207050D0-A7CB-4C7B-A0BF-FEF395EEF480}"/>
                </a:ext>
              </a:extLst>
            </p:cNvPr>
            <p:cNvSpPr/>
            <p:nvPr/>
          </p:nvSpPr>
          <p:spPr>
            <a:xfrm>
              <a:off x="4713775" y="1070600"/>
              <a:ext cx="136499" cy="5903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grpSp>
      <p:sp>
        <p:nvSpPr>
          <p:cNvPr id="13" name="Shape 285">
            <a:extLst>
              <a:ext uri="{FF2B5EF4-FFF2-40B4-BE49-F238E27FC236}">
                <a16:creationId xmlns:a16="http://schemas.microsoft.com/office/drawing/2014/main" id="{C4E3B576-7840-41EE-B54D-02E70DEFD9F5}"/>
              </a:ext>
            </a:extLst>
          </p:cNvPr>
          <p:cNvSpPr txBox="1"/>
          <p:nvPr/>
        </p:nvSpPr>
        <p:spPr>
          <a:xfrm>
            <a:off x="395900" y="1889388"/>
            <a:ext cx="1184400" cy="432599"/>
          </a:xfrm>
          <a:prstGeom prst="rect">
            <a:avLst/>
          </a:prstGeom>
          <a:noFill/>
          <a:ln>
            <a:noFill/>
          </a:ln>
        </p:spPr>
        <p:txBody>
          <a:bodyPr lIns="91425" tIns="91425" rIns="91425" bIns="91425" anchor="t" anchorCtr="0">
            <a:noAutofit/>
          </a:bodyPr>
          <a:lstStyle/>
          <a:p>
            <a:pPr algn="ctr"/>
            <a:r>
              <a:rPr lang="en" u="sng" dirty="0">
                <a:latin typeface="Open Sans"/>
                <a:ea typeface="Open Sans"/>
                <a:cs typeface="Open Sans"/>
                <a:sym typeface="Open Sans"/>
              </a:rPr>
              <a:t>Data Setup</a:t>
            </a:r>
          </a:p>
        </p:txBody>
      </p:sp>
      <p:sp>
        <p:nvSpPr>
          <p:cNvPr id="14" name="Shape 286">
            <a:extLst>
              <a:ext uri="{FF2B5EF4-FFF2-40B4-BE49-F238E27FC236}">
                <a16:creationId xmlns:a16="http://schemas.microsoft.com/office/drawing/2014/main" id="{26E5CBC5-6D55-4FE8-AD6B-51D531BC4DAF}"/>
              </a:ext>
            </a:extLst>
          </p:cNvPr>
          <p:cNvSpPr txBox="1"/>
          <p:nvPr/>
        </p:nvSpPr>
        <p:spPr>
          <a:xfrm>
            <a:off x="2311004" y="1889388"/>
            <a:ext cx="1184400" cy="432599"/>
          </a:xfrm>
          <a:prstGeom prst="rect">
            <a:avLst/>
          </a:prstGeom>
          <a:noFill/>
          <a:ln>
            <a:noFill/>
          </a:ln>
        </p:spPr>
        <p:txBody>
          <a:bodyPr lIns="91425" tIns="91425" rIns="91425" bIns="91425" anchor="t" anchorCtr="0">
            <a:noAutofit/>
          </a:bodyPr>
          <a:lstStyle/>
          <a:p>
            <a:pPr algn="ctr"/>
            <a:r>
              <a:rPr lang="en" u="sng" dirty="0">
                <a:latin typeface="Open Sans"/>
                <a:ea typeface="Open Sans"/>
                <a:cs typeface="Open Sans"/>
                <a:sym typeface="Open Sans"/>
              </a:rPr>
              <a:t>Method</a:t>
            </a:r>
          </a:p>
        </p:txBody>
      </p:sp>
      <p:sp>
        <p:nvSpPr>
          <p:cNvPr id="15" name="Shape 287">
            <a:extLst>
              <a:ext uri="{FF2B5EF4-FFF2-40B4-BE49-F238E27FC236}">
                <a16:creationId xmlns:a16="http://schemas.microsoft.com/office/drawing/2014/main" id="{226197BF-BB15-426F-BE12-7DC2402E3B38}"/>
              </a:ext>
            </a:extLst>
          </p:cNvPr>
          <p:cNvSpPr txBox="1"/>
          <p:nvPr/>
        </p:nvSpPr>
        <p:spPr>
          <a:xfrm>
            <a:off x="0" y="3956522"/>
            <a:ext cx="1985963" cy="1764363"/>
          </a:xfrm>
          <a:prstGeom prst="rect">
            <a:avLst/>
          </a:prstGeom>
          <a:noFill/>
          <a:ln>
            <a:noFill/>
          </a:ln>
        </p:spPr>
        <p:txBody>
          <a:bodyPr lIns="91425" tIns="91425" rIns="91425" bIns="91425" anchor="t" anchorCtr="0">
            <a:noAutofit/>
          </a:bodyPr>
          <a:lstStyle/>
          <a:p>
            <a:r>
              <a:rPr lang="en" sz="1200" i="1" dirty="0">
                <a:latin typeface="Open Sans"/>
                <a:ea typeface="Open Sans"/>
                <a:cs typeface="Open Sans"/>
                <a:sym typeface="Open Sans"/>
              </a:rPr>
              <a:t>Flat “Excel” file.  Each row is a record or observation.  Each column is an attribute of the record. </a:t>
            </a:r>
          </a:p>
          <a:p>
            <a:endParaRPr lang="en" sz="1200" b="1" i="1" u="sng" dirty="0">
              <a:latin typeface="Open Sans"/>
              <a:ea typeface="Open Sans"/>
              <a:cs typeface="Open Sans"/>
              <a:sym typeface="Open Sans"/>
            </a:endParaRPr>
          </a:p>
          <a:p>
            <a:r>
              <a:rPr lang="en" sz="1200" b="1" i="1" u="sng" dirty="0">
                <a:latin typeface="Open Sans"/>
                <a:ea typeface="Open Sans"/>
                <a:cs typeface="Open Sans"/>
                <a:sym typeface="Open Sans"/>
              </a:rPr>
              <a:t>One column is the outcome, y or target attribute.</a:t>
            </a:r>
          </a:p>
        </p:txBody>
      </p:sp>
      <p:sp>
        <p:nvSpPr>
          <p:cNvPr id="16" name="Shape 288">
            <a:extLst>
              <a:ext uri="{FF2B5EF4-FFF2-40B4-BE49-F238E27FC236}">
                <a16:creationId xmlns:a16="http://schemas.microsoft.com/office/drawing/2014/main" id="{43814FBE-B194-497C-A05C-F36EF7B124A8}"/>
              </a:ext>
            </a:extLst>
          </p:cNvPr>
          <p:cNvSpPr txBox="1"/>
          <p:nvPr/>
        </p:nvSpPr>
        <p:spPr>
          <a:xfrm>
            <a:off x="2209942" y="3956523"/>
            <a:ext cx="1564199" cy="942000"/>
          </a:xfrm>
          <a:prstGeom prst="rect">
            <a:avLst/>
          </a:prstGeom>
          <a:noFill/>
          <a:ln>
            <a:noFill/>
          </a:ln>
        </p:spPr>
        <p:txBody>
          <a:bodyPr lIns="91425" tIns="91425" rIns="91425" bIns="91425" anchor="t" anchorCtr="0">
            <a:noAutofit/>
          </a:bodyPr>
          <a:lstStyle/>
          <a:p>
            <a:r>
              <a:rPr lang="en" sz="1200" i="1">
                <a:latin typeface="Open Sans"/>
                <a:ea typeface="Open Sans"/>
                <a:cs typeface="Open Sans"/>
                <a:sym typeface="Open Sans"/>
              </a:rPr>
              <a:t>Modeling e.g. K-NN, linear regression,  decision tree, random forest etc.</a:t>
            </a:r>
          </a:p>
        </p:txBody>
      </p:sp>
      <p:sp>
        <p:nvSpPr>
          <p:cNvPr id="17" name="Shape 289">
            <a:extLst>
              <a:ext uri="{FF2B5EF4-FFF2-40B4-BE49-F238E27FC236}">
                <a16:creationId xmlns:a16="http://schemas.microsoft.com/office/drawing/2014/main" id="{0188B232-1AFD-4B8A-8E85-A505C81B5749}"/>
              </a:ext>
            </a:extLst>
          </p:cNvPr>
          <p:cNvSpPr txBox="1"/>
          <p:nvPr/>
        </p:nvSpPr>
        <p:spPr>
          <a:xfrm>
            <a:off x="7154613" y="3956523"/>
            <a:ext cx="1564199" cy="735664"/>
          </a:xfrm>
          <a:prstGeom prst="rect">
            <a:avLst/>
          </a:prstGeom>
          <a:noFill/>
          <a:ln>
            <a:noFill/>
          </a:ln>
        </p:spPr>
        <p:txBody>
          <a:bodyPr lIns="91425" tIns="91425" rIns="91425" bIns="91425" anchor="t" anchorCtr="0">
            <a:noAutofit/>
          </a:bodyPr>
          <a:lstStyle/>
          <a:p>
            <a:r>
              <a:rPr lang="en" sz="1200" i="1" dirty="0">
                <a:latin typeface="Open Sans"/>
                <a:ea typeface="Open Sans"/>
                <a:cs typeface="Open Sans"/>
                <a:sym typeface="Open Sans"/>
              </a:rPr>
              <a:t>Make predictions for the target on the new data.  </a:t>
            </a:r>
          </a:p>
        </p:txBody>
      </p:sp>
      <p:sp>
        <p:nvSpPr>
          <p:cNvPr id="18" name="Shape 290">
            <a:extLst>
              <a:ext uri="{FF2B5EF4-FFF2-40B4-BE49-F238E27FC236}">
                <a16:creationId xmlns:a16="http://schemas.microsoft.com/office/drawing/2014/main" id="{2D2EC717-53D3-4DED-ABBD-FBC1EAEE62D9}"/>
              </a:ext>
            </a:extLst>
          </p:cNvPr>
          <p:cNvSpPr txBox="1"/>
          <p:nvPr/>
        </p:nvSpPr>
        <p:spPr>
          <a:xfrm>
            <a:off x="7133564" y="1889388"/>
            <a:ext cx="1606296" cy="432599"/>
          </a:xfrm>
          <a:prstGeom prst="rect">
            <a:avLst/>
          </a:prstGeom>
          <a:noFill/>
          <a:ln>
            <a:noFill/>
          </a:ln>
        </p:spPr>
        <p:txBody>
          <a:bodyPr lIns="91425" tIns="91425" rIns="91425" bIns="91425" anchor="t" anchorCtr="0">
            <a:noAutofit/>
          </a:bodyPr>
          <a:lstStyle/>
          <a:p>
            <a:pPr algn="ctr"/>
            <a:r>
              <a:rPr lang="en" u="sng" dirty="0">
                <a:latin typeface="Open Sans"/>
                <a:ea typeface="Open Sans"/>
                <a:cs typeface="Open Sans"/>
                <a:sym typeface="Open Sans"/>
              </a:rPr>
              <a:t>Application</a:t>
            </a:r>
          </a:p>
        </p:txBody>
      </p:sp>
      <p:sp>
        <p:nvSpPr>
          <p:cNvPr id="19" name="Shape 292">
            <a:extLst>
              <a:ext uri="{FF2B5EF4-FFF2-40B4-BE49-F238E27FC236}">
                <a16:creationId xmlns:a16="http://schemas.microsoft.com/office/drawing/2014/main" id="{0656DA3D-C3E5-4017-85BF-E87801ABB5EC}"/>
              </a:ext>
            </a:extLst>
          </p:cNvPr>
          <p:cNvSpPr txBox="1"/>
          <p:nvPr/>
        </p:nvSpPr>
        <p:spPr>
          <a:xfrm>
            <a:off x="4073209" y="1889387"/>
            <a:ext cx="2709599" cy="432599"/>
          </a:xfrm>
          <a:prstGeom prst="rect">
            <a:avLst/>
          </a:prstGeom>
          <a:noFill/>
          <a:ln>
            <a:noFill/>
          </a:ln>
        </p:spPr>
        <p:txBody>
          <a:bodyPr lIns="91425" tIns="91425" rIns="91425" bIns="91425" anchor="t" anchorCtr="0">
            <a:noAutofit/>
          </a:bodyPr>
          <a:lstStyle/>
          <a:p>
            <a:pPr algn="ctr"/>
            <a:r>
              <a:rPr lang="en" u="sng" dirty="0">
                <a:latin typeface="Open Sans"/>
                <a:ea typeface="Open Sans"/>
                <a:cs typeface="Open Sans"/>
                <a:sym typeface="Open Sans"/>
              </a:rPr>
              <a:t>Business Examples</a:t>
            </a:r>
          </a:p>
        </p:txBody>
      </p:sp>
      <p:sp>
        <p:nvSpPr>
          <p:cNvPr id="20" name="Shape 293">
            <a:extLst>
              <a:ext uri="{FF2B5EF4-FFF2-40B4-BE49-F238E27FC236}">
                <a16:creationId xmlns:a16="http://schemas.microsoft.com/office/drawing/2014/main" id="{831C07E6-2935-43C3-9F17-8F771CA84AD0}"/>
              </a:ext>
            </a:extLst>
          </p:cNvPr>
          <p:cNvSpPr txBox="1"/>
          <p:nvPr/>
        </p:nvSpPr>
        <p:spPr>
          <a:xfrm>
            <a:off x="4117909" y="2631429"/>
            <a:ext cx="2620199" cy="508639"/>
          </a:xfrm>
          <a:prstGeom prst="rect">
            <a:avLst/>
          </a:prstGeom>
          <a:noFill/>
          <a:ln>
            <a:noFill/>
          </a:ln>
        </p:spPr>
        <p:txBody>
          <a:bodyPr lIns="91425" tIns="91425" rIns="91425" bIns="91425" anchor="t" anchorCtr="0">
            <a:noAutofit/>
          </a:bodyPr>
          <a:lstStyle/>
          <a:p>
            <a:r>
              <a:rPr lang="en" sz="1100" b="1" dirty="0">
                <a:latin typeface="Open Sans"/>
                <a:ea typeface="Open Sans"/>
                <a:cs typeface="Open Sans"/>
                <a:sym typeface="Open Sans"/>
              </a:rPr>
              <a:t>Marketing</a:t>
            </a:r>
            <a:r>
              <a:rPr lang="en" sz="1100" dirty="0">
                <a:latin typeface="Open Sans"/>
                <a:ea typeface="Open Sans"/>
                <a:cs typeface="Open Sans"/>
                <a:sym typeface="Open Sans"/>
              </a:rPr>
              <a:t>-Will a customer buy yes or no? How much will a customer spend?</a:t>
            </a:r>
          </a:p>
        </p:txBody>
      </p:sp>
      <p:sp>
        <p:nvSpPr>
          <p:cNvPr id="21" name="Shape 294">
            <a:extLst>
              <a:ext uri="{FF2B5EF4-FFF2-40B4-BE49-F238E27FC236}">
                <a16:creationId xmlns:a16="http://schemas.microsoft.com/office/drawing/2014/main" id="{0121AB00-D320-4AB1-818E-A9C81D4AC036}"/>
              </a:ext>
            </a:extLst>
          </p:cNvPr>
          <p:cNvSpPr txBox="1"/>
          <p:nvPr/>
        </p:nvSpPr>
        <p:spPr>
          <a:xfrm>
            <a:off x="4117909" y="3038642"/>
            <a:ext cx="2620199" cy="701699"/>
          </a:xfrm>
          <a:prstGeom prst="rect">
            <a:avLst/>
          </a:prstGeom>
          <a:noFill/>
          <a:ln>
            <a:noFill/>
          </a:ln>
        </p:spPr>
        <p:txBody>
          <a:bodyPr lIns="91425" tIns="91425" rIns="91425" bIns="91425" anchor="ctr" anchorCtr="0">
            <a:noAutofit/>
          </a:bodyPr>
          <a:lstStyle/>
          <a:p>
            <a:r>
              <a:rPr lang="en" sz="1100" b="1" dirty="0">
                <a:solidFill>
                  <a:schemeClr val="dk1"/>
                </a:solidFill>
                <a:latin typeface="Open Sans"/>
                <a:ea typeface="Open Sans"/>
                <a:cs typeface="Open Sans"/>
                <a:sym typeface="Open Sans"/>
              </a:rPr>
              <a:t>Operations</a:t>
            </a:r>
            <a:r>
              <a:rPr lang="en" sz="1100" dirty="0">
                <a:solidFill>
                  <a:schemeClr val="dk1"/>
                </a:solidFill>
                <a:latin typeface="Open Sans"/>
                <a:ea typeface="Open Sans"/>
                <a:cs typeface="Open Sans"/>
                <a:sym typeface="Open Sans"/>
              </a:rPr>
              <a:t>- Will an applicant default?  When will a machine break?</a:t>
            </a:r>
          </a:p>
        </p:txBody>
      </p:sp>
      <p:sp>
        <p:nvSpPr>
          <p:cNvPr id="22" name="Shape 296">
            <a:extLst>
              <a:ext uri="{FF2B5EF4-FFF2-40B4-BE49-F238E27FC236}">
                <a16:creationId xmlns:a16="http://schemas.microsoft.com/office/drawing/2014/main" id="{6445DD1F-C5F2-4A5C-96FC-AD9C6A057ACE}"/>
              </a:ext>
            </a:extLst>
          </p:cNvPr>
          <p:cNvSpPr/>
          <p:nvPr/>
        </p:nvSpPr>
        <p:spPr>
          <a:xfrm>
            <a:off x="1444187" y="2789656"/>
            <a:ext cx="165900" cy="916500"/>
          </a:xfrm>
          <a:prstGeom prst="rect">
            <a:avLst/>
          </a:prstGeom>
          <a:solidFill>
            <a:srgbClr val="FF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pic>
        <p:nvPicPr>
          <p:cNvPr id="23" name="Shape 297">
            <a:extLst>
              <a:ext uri="{FF2B5EF4-FFF2-40B4-BE49-F238E27FC236}">
                <a16:creationId xmlns:a16="http://schemas.microsoft.com/office/drawing/2014/main" id="{4605CDF1-BA5A-44AB-8EB2-9BF8A886E0C0}"/>
              </a:ext>
            </a:extLst>
          </p:cNvPr>
          <p:cNvPicPr preferRelativeResize="0"/>
          <p:nvPr/>
        </p:nvPicPr>
        <p:blipFill>
          <a:blip r:embed="rId2">
            <a:alphaModFix/>
          </a:blip>
          <a:stretch>
            <a:fillRect/>
          </a:stretch>
        </p:blipFill>
        <p:spPr>
          <a:xfrm>
            <a:off x="1350849" y="2917298"/>
            <a:ext cx="488781" cy="525600"/>
          </a:xfrm>
          <a:prstGeom prst="rect">
            <a:avLst/>
          </a:prstGeom>
          <a:noFill/>
          <a:ln>
            <a:noFill/>
          </a:ln>
        </p:spPr>
      </p:pic>
      <p:pic>
        <p:nvPicPr>
          <p:cNvPr id="24" name="Shape 298">
            <a:extLst>
              <a:ext uri="{FF2B5EF4-FFF2-40B4-BE49-F238E27FC236}">
                <a16:creationId xmlns:a16="http://schemas.microsoft.com/office/drawing/2014/main" id="{67309BC7-34DE-4F5A-9BFE-9C0BCA90456A}"/>
              </a:ext>
            </a:extLst>
          </p:cNvPr>
          <p:cNvPicPr preferRelativeResize="0"/>
          <p:nvPr/>
        </p:nvPicPr>
        <p:blipFill>
          <a:blip r:embed="rId3">
            <a:alphaModFix/>
          </a:blip>
          <a:stretch>
            <a:fillRect/>
          </a:stretch>
        </p:blipFill>
        <p:spPr>
          <a:xfrm>
            <a:off x="2206246" y="2695546"/>
            <a:ext cx="1571590" cy="1239449"/>
          </a:xfrm>
          <a:prstGeom prst="rect">
            <a:avLst/>
          </a:prstGeom>
          <a:noFill/>
          <a:ln>
            <a:noFill/>
          </a:ln>
        </p:spPr>
      </p:pic>
      <p:grpSp>
        <p:nvGrpSpPr>
          <p:cNvPr id="25" name="Shape 299">
            <a:extLst>
              <a:ext uri="{FF2B5EF4-FFF2-40B4-BE49-F238E27FC236}">
                <a16:creationId xmlns:a16="http://schemas.microsoft.com/office/drawing/2014/main" id="{41316317-FC53-4748-95B7-8CC8A8532066}"/>
              </a:ext>
            </a:extLst>
          </p:cNvPr>
          <p:cNvGrpSpPr/>
          <p:nvPr/>
        </p:nvGrpSpPr>
        <p:grpSpPr>
          <a:xfrm>
            <a:off x="7001844" y="2541497"/>
            <a:ext cx="1869736" cy="1124344"/>
            <a:chOff x="7143751" y="2114551"/>
            <a:chExt cx="1869736" cy="1124344"/>
          </a:xfrm>
        </p:grpSpPr>
        <p:grpSp>
          <p:nvGrpSpPr>
            <p:cNvPr id="26" name="Shape 300">
              <a:extLst>
                <a:ext uri="{FF2B5EF4-FFF2-40B4-BE49-F238E27FC236}">
                  <a16:creationId xmlns:a16="http://schemas.microsoft.com/office/drawing/2014/main" id="{C16932D2-2E6E-4E3E-95DF-170747ED04A3}"/>
                </a:ext>
              </a:extLst>
            </p:cNvPr>
            <p:cNvGrpSpPr/>
            <p:nvPr/>
          </p:nvGrpSpPr>
          <p:grpSpPr>
            <a:xfrm>
              <a:off x="7775499" y="2322154"/>
              <a:ext cx="980207" cy="916741"/>
              <a:chOff x="4044183" y="930773"/>
              <a:chExt cx="806091" cy="730296"/>
            </a:xfrm>
          </p:grpSpPr>
          <p:sp>
            <p:nvSpPr>
              <p:cNvPr id="30" name="Shape 301">
                <a:extLst>
                  <a:ext uri="{FF2B5EF4-FFF2-40B4-BE49-F238E27FC236}">
                    <a16:creationId xmlns:a16="http://schemas.microsoft.com/office/drawing/2014/main" id="{B14D9B44-D24B-4363-A7CA-08F873A55B81}"/>
                  </a:ext>
                </a:extLst>
              </p:cNvPr>
              <p:cNvSpPr/>
              <p:nvPr/>
            </p:nvSpPr>
            <p:spPr>
              <a:xfrm>
                <a:off x="4044183" y="1376474"/>
                <a:ext cx="136499" cy="2844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31" name="Shape 302">
                <a:extLst>
                  <a:ext uri="{FF2B5EF4-FFF2-40B4-BE49-F238E27FC236}">
                    <a16:creationId xmlns:a16="http://schemas.microsoft.com/office/drawing/2014/main" id="{E8A3D05E-D2A3-4A73-A968-874034906CF9}"/>
                  </a:ext>
                </a:extLst>
              </p:cNvPr>
              <p:cNvSpPr/>
              <p:nvPr/>
            </p:nvSpPr>
            <p:spPr>
              <a:xfrm>
                <a:off x="4267373" y="930773"/>
                <a:ext cx="136499" cy="730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32" name="Shape 303">
                <a:extLst>
                  <a:ext uri="{FF2B5EF4-FFF2-40B4-BE49-F238E27FC236}">
                    <a16:creationId xmlns:a16="http://schemas.microsoft.com/office/drawing/2014/main" id="{12759A16-DEA8-4A6A-8994-2C0103C299E6}"/>
                  </a:ext>
                </a:extLst>
              </p:cNvPr>
              <p:cNvSpPr/>
              <p:nvPr/>
            </p:nvSpPr>
            <p:spPr>
              <a:xfrm>
                <a:off x="4490585" y="1190669"/>
                <a:ext cx="136499" cy="4704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33" name="Shape 304">
                <a:extLst>
                  <a:ext uri="{FF2B5EF4-FFF2-40B4-BE49-F238E27FC236}">
                    <a16:creationId xmlns:a16="http://schemas.microsoft.com/office/drawing/2014/main" id="{C387BBBD-5D9D-40DB-BE82-9275CD2717C7}"/>
                  </a:ext>
                </a:extLst>
              </p:cNvPr>
              <p:cNvSpPr/>
              <p:nvPr/>
            </p:nvSpPr>
            <p:spPr>
              <a:xfrm>
                <a:off x="4713775" y="1070600"/>
                <a:ext cx="136499" cy="5903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grpSp>
        <p:pic>
          <p:nvPicPr>
            <p:cNvPr id="27" name="Shape 305">
              <a:extLst>
                <a:ext uri="{FF2B5EF4-FFF2-40B4-BE49-F238E27FC236}">
                  <a16:creationId xmlns:a16="http://schemas.microsoft.com/office/drawing/2014/main" id="{E77BFAA6-78F2-4910-945F-9D2682BAD5D5}"/>
                </a:ext>
              </a:extLst>
            </p:cNvPr>
            <p:cNvPicPr preferRelativeResize="0"/>
            <p:nvPr/>
          </p:nvPicPr>
          <p:blipFill>
            <a:blip r:embed="rId3">
              <a:alphaModFix/>
            </a:blip>
            <a:stretch>
              <a:fillRect/>
            </a:stretch>
          </p:blipFill>
          <p:spPr>
            <a:xfrm>
              <a:off x="7143751" y="2114551"/>
              <a:ext cx="860362" cy="638998"/>
            </a:xfrm>
            <a:prstGeom prst="rect">
              <a:avLst/>
            </a:prstGeom>
            <a:noFill/>
            <a:ln>
              <a:noFill/>
            </a:ln>
          </p:spPr>
        </p:pic>
        <p:cxnSp>
          <p:nvCxnSpPr>
            <p:cNvPr id="28" name="Shape 306">
              <a:extLst>
                <a:ext uri="{FF2B5EF4-FFF2-40B4-BE49-F238E27FC236}">
                  <a16:creationId xmlns:a16="http://schemas.microsoft.com/office/drawing/2014/main" id="{821BB7C8-EEAB-4B95-82B3-78E894CF6A80}"/>
                </a:ext>
              </a:extLst>
            </p:cNvPr>
            <p:cNvCxnSpPr>
              <a:endCxn id="29" idx="1"/>
            </p:cNvCxnSpPr>
            <p:nvPr/>
          </p:nvCxnSpPr>
          <p:spPr>
            <a:xfrm>
              <a:off x="7937387" y="2631113"/>
              <a:ext cx="910200" cy="149400"/>
            </a:xfrm>
            <a:prstGeom prst="straightConnector1">
              <a:avLst/>
            </a:prstGeom>
            <a:noFill/>
            <a:ln w="9525" cap="flat" cmpd="sng">
              <a:solidFill>
                <a:schemeClr val="dk2"/>
              </a:solidFill>
              <a:prstDash val="solid"/>
              <a:round/>
              <a:headEnd type="none" w="lg" len="lg"/>
              <a:tailEnd type="triangle" w="lg" len="lg"/>
            </a:ln>
          </p:spPr>
        </p:cxnSp>
        <p:sp>
          <p:nvSpPr>
            <p:cNvPr id="29" name="Shape 307">
              <a:extLst>
                <a:ext uri="{FF2B5EF4-FFF2-40B4-BE49-F238E27FC236}">
                  <a16:creationId xmlns:a16="http://schemas.microsoft.com/office/drawing/2014/main" id="{42D1DBA9-0D7A-4331-88FA-79C8524A703C}"/>
                </a:ext>
              </a:extLst>
            </p:cNvPr>
            <p:cNvSpPr/>
            <p:nvPr/>
          </p:nvSpPr>
          <p:spPr>
            <a:xfrm>
              <a:off x="8847587" y="2322263"/>
              <a:ext cx="165900" cy="916500"/>
            </a:xfrm>
            <a:prstGeom prst="rect">
              <a:avLst/>
            </a:prstGeom>
            <a:solidFill>
              <a:srgbClr val="3C8ACA"/>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grpSp>
      <p:cxnSp>
        <p:nvCxnSpPr>
          <p:cNvPr id="34" name="Shape 308">
            <a:extLst>
              <a:ext uri="{FF2B5EF4-FFF2-40B4-BE49-F238E27FC236}">
                <a16:creationId xmlns:a16="http://schemas.microsoft.com/office/drawing/2014/main" id="{AB810761-D369-4074-B6FA-C5064A740985}"/>
              </a:ext>
            </a:extLst>
          </p:cNvPr>
          <p:cNvCxnSpPr/>
          <p:nvPr/>
        </p:nvCxnSpPr>
        <p:spPr>
          <a:xfrm>
            <a:off x="334750" y="3975466"/>
            <a:ext cx="8220600" cy="0"/>
          </a:xfrm>
          <a:prstGeom prst="straightConnector1">
            <a:avLst/>
          </a:prstGeom>
          <a:noFill/>
          <a:ln w="9525" cap="flat" cmpd="sng">
            <a:solidFill>
              <a:schemeClr val="accent6"/>
            </a:solidFill>
            <a:prstDash val="solid"/>
            <a:round/>
            <a:headEnd type="none" w="lg" len="lg"/>
            <a:tailEnd type="triangle" w="lg" len="lg"/>
          </a:ln>
        </p:spPr>
      </p:cxnSp>
      <p:cxnSp>
        <p:nvCxnSpPr>
          <p:cNvPr id="35" name="Straight Connector 34">
            <a:extLst>
              <a:ext uri="{FF2B5EF4-FFF2-40B4-BE49-F238E27FC236}">
                <a16:creationId xmlns:a16="http://schemas.microsoft.com/office/drawing/2014/main" id="{FAB1C168-0F77-124F-BE06-F43A61A51CE1}"/>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97287B8-E24C-0646-AF90-22893D28491C}"/>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7761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6" grpId="0"/>
      <p:bldP spid="17" grpId="0"/>
      <p:bldP spid="18" grpId="0"/>
      <p:bldP spid="19" grpId="0"/>
      <p:bldP spid="20" grpId="0"/>
      <p:bldP spid="21" grpId="0"/>
      <p:bldP spid="2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EBB200-FD53-443C-A445-1CEB0D6AF095}"/>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73278885-94D7-46C5-A6EF-8284E42A997B}"/>
              </a:ext>
            </a:extLst>
          </p:cNvPr>
          <p:cNvSpPr>
            <a:spLocks noGrp="1"/>
          </p:cNvSpPr>
          <p:nvPr>
            <p:ph type="title"/>
          </p:nvPr>
        </p:nvSpPr>
        <p:spPr/>
        <p:txBody>
          <a:bodyPr/>
          <a:lstStyle/>
          <a:p>
            <a:r>
              <a:rPr lang="en-US" dirty="0"/>
              <a:t>Supervised Learning</a:t>
            </a:r>
          </a:p>
        </p:txBody>
      </p:sp>
      <p:sp>
        <p:nvSpPr>
          <p:cNvPr id="4" name="Footer Placeholder 3">
            <a:extLst>
              <a:ext uri="{FF2B5EF4-FFF2-40B4-BE49-F238E27FC236}">
                <a16:creationId xmlns:a16="http://schemas.microsoft.com/office/drawing/2014/main" id="{628E2758-EAB0-48B2-A657-DA1A3686F691}"/>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613D23F0-EACF-4BCF-928D-60A2538E152B}"/>
              </a:ext>
            </a:extLst>
          </p:cNvPr>
          <p:cNvSpPr>
            <a:spLocks noGrp="1"/>
          </p:cNvSpPr>
          <p:nvPr>
            <p:ph type="sldNum" sz="quarter" idx="4"/>
          </p:nvPr>
        </p:nvSpPr>
        <p:spPr/>
        <p:txBody>
          <a:bodyPr/>
          <a:lstStyle/>
          <a:p>
            <a:fld id="{37290FF7-652B-4475-AEAB-8B1A5D23AE09}" type="slidenum">
              <a:rPr lang="en-US" smtClean="0"/>
              <a:pPr/>
              <a:t>17</a:t>
            </a:fld>
            <a:endParaRPr lang="en-US" dirty="0"/>
          </a:p>
        </p:txBody>
      </p:sp>
      <p:sp>
        <p:nvSpPr>
          <p:cNvPr id="6" name="Shape 278">
            <a:extLst>
              <a:ext uri="{FF2B5EF4-FFF2-40B4-BE49-F238E27FC236}">
                <a16:creationId xmlns:a16="http://schemas.microsoft.com/office/drawing/2014/main" id="{914AFED0-5CA1-4EEB-B9AD-33A2C567EACA}"/>
              </a:ext>
            </a:extLst>
          </p:cNvPr>
          <p:cNvSpPr txBox="1"/>
          <p:nvPr/>
        </p:nvSpPr>
        <p:spPr>
          <a:xfrm>
            <a:off x="2674714" y="1211706"/>
            <a:ext cx="6400800" cy="441526"/>
          </a:xfrm>
          <a:prstGeom prst="rect">
            <a:avLst/>
          </a:prstGeom>
          <a:solidFill>
            <a:schemeClr val="accent2"/>
          </a:solidFill>
          <a:ln>
            <a:noFill/>
          </a:ln>
        </p:spPr>
        <p:txBody>
          <a:bodyPr lIns="91425" tIns="91425" rIns="91425" bIns="91425" anchor="t" anchorCtr="0">
            <a:noAutofit/>
          </a:bodyPr>
          <a:lstStyle/>
          <a:p>
            <a:r>
              <a:rPr lang="en" sz="2000" dirty="0">
                <a:solidFill>
                  <a:srgbClr val="FFFFFF"/>
                </a:solidFill>
                <a:latin typeface="Open Sans"/>
                <a:ea typeface="Open Sans"/>
                <a:cs typeface="Open Sans"/>
                <a:sym typeface="Open Sans"/>
              </a:rPr>
              <a:t>Output from LSA are “x-variables” </a:t>
            </a:r>
          </a:p>
        </p:txBody>
      </p:sp>
      <p:grpSp>
        <p:nvGrpSpPr>
          <p:cNvPr id="8" name="Shape 280">
            <a:extLst>
              <a:ext uri="{FF2B5EF4-FFF2-40B4-BE49-F238E27FC236}">
                <a16:creationId xmlns:a16="http://schemas.microsoft.com/office/drawing/2014/main" id="{89D91387-F3AF-4970-B655-1BAB74AD1B9B}"/>
              </a:ext>
            </a:extLst>
          </p:cNvPr>
          <p:cNvGrpSpPr/>
          <p:nvPr/>
        </p:nvGrpSpPr>
        <p:grpSpPr>
          <a:xfrm>
            <a:off x="2767276" y="1861518"/>
            <a:ext cx="980217" cy="916620"/>
            <a:chOff x="4044175" y="930800"/>
            <a:chExt cx="806099" cy="730199"/>
          </a:xfrm>
        </p:grpSpPr>
        <p:sp>
          <p:nvSpPr>
            <p:cNvPr id="9" name="Shape 281">
              <a:extLst>
                <a:ext uri="{FF2B5EF4-FFF2-40B4-BE49-F238E27FC236}">
                  <a16:creationId xmlns:a16="http://schemas.microsoft.com/office/drawing/2014/main" id="{9466159C-F683-4701-8EE6-240B15CE49CE}"/>
                </a:ext>
              </a:extLst>
            </p:cNvPr>
            <p:cNvSpPr/>
            <p:nvPr/>
          </p:nvSpPr>
          <p:spPr>
            <a:xfrm>
              <a:off x="4044175" y="1017125"/>
              <a:ext cx="136499" cy="6437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0" name="Shape 282">
              <a:extLst>
                <a:ext uri="{FF2B5EF4-FFF2-40B4-BE49-F238E27FC236}">
                  <a16:creationId xmlns:a16="http://schemas.microsoft.com/office/drawing/2014/main" id="{397336C6-986A-4222-8529-A81F1650FA7C}"/>
                </a:ext>
              </a:extLst>
            </p:cNvPr>
            <p:cNvSpPr/>
            <p:nvPr/>
          </p:nvSpPr>
          <p:spPr>
            <a:xfrm>
              <a:off x="4267375" y="1300350"/>
              <a:ext cx="136499" cy="3606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1" name="Shape 283">
              <a:extLst>
                <a:ext uri="{FF2B5EF4-FFF2-40B4-BE49-F238E27FC236}">
                  <a16:creationId xmlns:a16="http://schemas.microsoft.com/office/drawing/2014/main" id="{BAA57546-2820-4A33-AA79-9E90A0CC752B}"/>
                </a:ext>
              </a:extLst>
            </p:cNvPr>
            <p:cNvSpPr/>
            <p:nvPr/>
          </p:nvSpPr>
          <p:spPr>
            <a:xfrm>
              <a:off x="4490575" y="930800"/>
              <a:ext cx="136499" cy="730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2" name="Shape 284">
              <a:extLst>
                <a:ext uri="{FF2B5EF4-FFF2-40B4-BE49-F238E27FC236}">
                  <a16:creationId xmlns:a16="http://schemas.microsoft.com/office/drawing/2014/main" id="{207050D0-A7CB-4C7B-A0BF-FEF395EEF480}"/>
                </a:ext>
              </a:extLst>
            </p:cNvPr>
            <p:cNvSpPr/>
            <p:nvPr/>
          </p:nvSpPr>
          <p:spPr>
            <a:xfrm>
              <a:off x="4713775" y="1070600"/>
              <a:ext cx="136499" cy="5903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grpSp>
      <p:sp>
        <p:nvSpPr>
          <p:cNvPr id="13" name="Shape 285">
            <a:extLst>
              <a:ext uri="{FF2B5EF4-FFF2-40B4-BE49-F238E27FC236}">
                <a16:creationId xmlns:a16="http://schemas.microsoft.com/office/drawing/2014/main" id="{C4E3B576-7840-41EE-B54D-02E70DEFD9F5}"/>
              </a:ext>
            </a:extLst>
          </p:cNvPr>
          <p:cNvSpPr txBox="1"/>
          <p:nvPr/>
        </p:nvSpPr>
        <p:spPr>
          <a:xfrm>
            <a:off x="395900" y="1889388"/>
            <a:ext cx="1184400" cy="432599"/>
          </a:xfrm>
          <a:prstGeom prst="rect">
            <a:avLst/>
          </a:prstGeom>
          <a:noFill/>
          <a:ln>
            <a:noFill/>
          </a:ln>
        </p:spPr>
        <p:txBody>
          <a:bodyPr lIns="91425" tIns="91425" rIns="91425" bIns="91425" anchor="t" anchorCtr="0">
            <a:noAutofit/>
          </a:bodyPr>
          <a:lstStyle/>
          <a:p>
            <a:pPr algn="ctr"/>
            <a:r>
              <a:rPr lang="en" u="sng" dirty="0">
                <a:latin typeface="Open Sans"/>
                <a:ea typeface="Open Sans"/>
                <a:cs typeface="Open Sans"/>
                <a:sym typeface="Open Sans"/>
              </a:rPr>
              <a:t>Data Setup</a:t>
            </a:r>
          </a:p>
        </p:txBody>
      </p:sp>
      <p:sp>
        <p:nvSpPr>
          <p:cNvPr id="15" name="Shape 287">
            <a:extLst>
              <a:ext uri="{FF2B5EF4-FFF2-40B4-BE49-F238E27FC236}">
                <a16:creationId xmlns:a16="http://schemas.microsoft.com/office/drawing/2014/main" id="{226197BF-BB15-426F-BE12-7DC2402E3B38}"/>
              </a:ext>
            </a:extLst>
          </p:cNvPr>
          <p:cNvSpPr txBox="1"/>
          <p:nvPr/>
        </p:nvSpPr>
        <p:spPr>
          <a:xfrm>
            <a:off x="0" y="3956522"/>
            <a:ext cx="1985963" cy="1764363"/>
          </a:xfrm>
          <a:prstGeom prst="rect">
            <a:avLst/>
          </a:prstGeom>
          <a:noFill/>
          <a:ln>
            <a:noFill/>
          </a:ln>
        </p:spPr>
        <p:txBody>
          <a:bodyPr lIns="91425" tIns="91425" rIns="91425" bIns="91425" anchor="t" anchorCtr="0">
            <a:noAutofit/>
          </a:bodyPr>
          <a:lstStyle/>
          <a:p>
            <a:r>
              <a:rPr lang="en" sz="1200" i="1" dirty="0">
                <a:latin typeface="Open Sans"/>
                <a:ea typeface="Open Sans"/>
                <a:cs typeface="Open Sans"/>
                <a:sym typeface="Open Sans"/>
              </a:rPr>
              <a:t>Flat “Excel” file.  Each row is a record or observation.  Each column is an attribute of the record. </a:t>
            </a:r>
          </a:p>
          <a:p>
            <a:endParaRPr lang="en" sz="1200" b="1" i="1" u="sng" dirty="0">
              <a:latin typeface="Open Sans"/>
              <a:ea typeface="Open Sans"/>
              <a:cs typeface="Open Sans"/>
              <a:sym typeface="Open Sans"/>
            </a:endParaRPr>
          </a:p>
          <a:p>
            <a:r>
              <a:rPr lang="en" sz="1200" b="1" i="1" u="sng" dirty="0">
                <a:latin typeface="Open Sans"/>
                <a:ea typeface="Open Sans"/>
                <a:cs typeface="Open Sans"/>
                <a:sym typeface="Open Sans"/>
              </a:rPr>
              <a:t>One column is the outcome, y or target attribute.</a:t>
            </a:r>
          </a:p>
        </p:txBody>
      </p:sp>
      <p:sp>
        <p:nvSpPr>
          <p:cNvPr id="22" name="Shape 296">
            <a:extLst>
              <a:ext uri="{FF2B5EF4-FFF2-40B4-BE49-F238E27FC236}">
                <a16:creationId xmlns:a16="http://schemas.microsoft.com/office/drawing/2014/main" id="{6445DD1F-C5F2-4A5C-96FC-AD9C6A057ACE}"/>
              </a:ext>
            </a:extLst>
          </p:cNvPr>
          <p:cNvSpPr/>
          <p:nvPr/>
        </p:nvSpPr>
        <p:spPr>
          <a:xfrm>
            <a:off x="1444187" y="2789656"/>
            <a:ext cx="165900" cy="916500"/>
          </a:xfrm>
          <a:prstGeom prst="rect">
            <a:avLst/>
          </a:prstGeom>
          <a:solidFill>
            <a:srgbClr val="FF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pic>
        <p:nvPicPr>
          <p:cNvPr id="23" name="Shape 297">
            <a:extLst>
              <a:ext uri="{FF2B5EF4-FFF2-40B4-BE49-F238E27FC236}">
                <a16:creationId xmlns:a16="http://schemas.microsoft.com/office/drawing/2014/main" id="{4605CDF1-BA5A-44AB-8EB2-9BF8A886E0C0}"/>
              </a:ext>
            </a:extLst>
          </p:cNvPr>
          <p:cNvPicPr preferRelativeResize="0"/>
          <p:nvPr/>
        </p:nvPicPr>
        <p:blipFill>
          <a:blip r:embed="rId2">
            <a:alphaModFix/>
          </a:blip>
          <a:stretch>
            <a:fillRect/>
          </a:stretch>
        </p:blipFill>
        <p:spPr>
          <a:xfrm>
            <a:off x="1350849" y="2917298"/>
            <a:ext cx="488781" cy="525600"/>
          </a:xfrm>
          <a:prstGeom prst="rect">
            <a:avLst/>
          </a:prstGeom>
          <a:noFill/>
          <a:ln>
            <a:noFill/>
          </a:ln>
        </p:spPr>
      </p:pic>
      <p:cxnSp>
        <p:nvCxnSpPr>
          <p:cNvPr id="35" name="Straight Connector 34">
            <a:extLst>
              <a:ext uri="{FF2B5EF4-FFF2-40B4-BE49-F238E27FC236}">
                <a16:creationId xmlns:a16="http://schemas.microsoft.com/office/drawing/2014/main" id="{FAB1C168-0F77-124F-BE06-F43A61A51CE1}"/>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42" name="Picture 41" descr="A close up of text on a white background&#10;&#10;Description automatically generated">
            <a:extLst>
              <a:ext uri="{FF2B5EF4-FFF2-40B4-BE49-F238E27FC236}">
                <a16:creationId xmlns:a16="http://schemas.microsoft.com/office/drawing/2014/main" id="{E934970E-E11D-6F42-B8E7-9F7FDACCDD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4022" y="1790516"/>
            <a:ext cx="5245958" cy="1058625"/>
          </a:xfrm>
          <a:prstGeom prst="rect">
            <a:avLst/>
          </a:prstGeom>
        </p:spPr>
      </p:pic>
      <p:grpSp>
        <p:nvGrpSpPr>
          <p:cNvPr id="43" name="Shape 280">
            <a:extLst>
              <a:ext uri="{FF2B5EF4-FFF2-40B4-BE49-F238E27FC236}">
                <a16:creationId xmlns:a16="http://schemas.microsoft.com/office/drawing/2014/main" id="{0E2581E0-722D-EA4B-AB90-CB6205095D9A}"/>
              </a:ext>
            </a:extLst>
          </p:cNvPr>
          <p:cNvGrpSpPr/>
          <p:nvPr/>
        </p:nvGrpSpPr>
        <p:grpSpPr>
          <a:xfrm>
            <a:off x="325016" y="2776109"/>
            <a:ext cx="980217" cy="916620"/>
            <a:chOff x="4044175" y="930800"/>
            <a:chExt cx="806099" cy="730199"/>
          </a:xfrm>
        </p:grpSpPr>
        <p:sp>
          <p:nvSpPr>
            <p:cNvPr id="44" name="Shape 281">
              <a:extLst>
                <a:ext uri="{FF2B5EF4-FFF2-40B4-BE49-F238E27FC236}">
                  <a16:creationId xmlns:a16="http://schemas.microsoft.com/office/drawing/2014/main" id="{637ADEB1-3E28-CE46-8DC8-51CBFF20611E}"/>
                </a:ext>
              </a:extLst>
            </p:cNvPr>
            <p:cNvSpPr/>
            <p:nvPr/>
          </p:nvSpPr>
          <p:spPr>
            <a:xfrm>
              <a:off x="4044175" y="1017125"/>
              <a:ext cx="136499" cy="6437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45" name="Shape 282">
              <a:extLst>
                <a:ext uri="{FF2B5EF4-FFF2-40B4-BE49-F238E27FC236}">
                  <a16:creationId xmlns:a16="http://schemas.microsoft.com/office/drawing/2014/main" id="{A43211B7-F73C-4145-A2DC-597967CE6034}"/>
                </a:ext>
              </a:extLst>
            </p:cNvPr>
            <p:cNvSpPr/>
            <p:nvPr/>
          </p:nvSpPr>
          <p:spPr>
            <a:xfrm>
              <a:off x="4267375" y="1300350"/>
              <a:ext cx="136499" cy="3606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46" name="Shape 283">
              <a:extLst>
                <a:ext uri="{FF2B5EF4-FFF2-40B4-BE49-F238E27FC236}">
                  <a16:creationId xmlns:a16="http://schemas.microsoft.com/office/drawing/2014/main" id="{8A6B1A86-EB56-8A4B-BAE5-CF57E195A29A}"/>
                </a:ext>
              </a:extLst>
            </p:cNvPr>
            <p:cNvSpPr/>
            <p:nvPr/>
          </p:nvSpPr>
          <p:spPr>
            <a:xfrm>
              <a:off x="4490575" y="930800"/>
              <a:ext cx="136499" cy="730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47" name="Shape 284">
              <a:extLst>
                <a:ext uri="{FF2B5EF4-FFF2-40B4-BE49-F238E27FC236}">
                  <a16:creationId xmlns:a16="http://schemas.microsoft.com/office/drawing/2014/main" id="{AACE1741-21CC-8D42-8977-A52C9868CBEF}"/>
                </a:ext>
              </a:extLst>
            </p:cNvPr>
            <p:cNvSpPr/>
            <p:nvPr/>
          </p:nvSpPr>
          <p:spPr>
            <a:xfrm>
              <a:off x="4713775" y="1070600"/>
              <a:ext cx="136499" cy="5903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grpSp>
      <p:sp>
        <p:nvSpPr>
          <p:cNvPr id="48" name="Shape 278">
            <a:extLst>
              <a:ext uri="{FF2B5EF4-FFF2-40B4-BE49-F238E27FC236}">
                <a16:creationId xmlns:a16="http://schemas.microsoft.com/office/drawing/2014/main" id="{DD0F117C-A3AA-BE4F-81CE-0389CCEFED66}"/>
              </a:ext>
            </a:extLst>
          </p:cNvPr>
          <p:cNvSpPr txBox="1"/>
          <p:nvPr/>
        </p:nvSpPr>
        <p:spPr>
          <a:xfrm>
            <a:off x="2674714" y="3366527"/>
            <a:ext cx="6400800" cy="441526"/>
          </a:xfrm>
          <a:prstGeom prst="rect">
            <a:avLst/>
          </a:prstGeom>
          <a:solidFill>
            <a:schemeClr val="accent2"/>
          </a:solidFill>
          <a:ln>
            <a:noFill/>
          </a:ln>
        </p:spPr>
        <p:txBody>
          <a:bodyPr lIns="91425" tIns="91425" rIns="91425" bIns="91425" anchor="t" anchorCtr="0">
            <a:noAutofit/>
          </a:bodyPr>
          <a:lstStyle/>
          <a:p>
            <a:r>
              <a:rPr lang="en" sz="2000" dirty="0">
                <a:solidFill>
                  <a:srgbClr val="FFFFFF"/>
                </a:solidFill>
                <a:latin typeface="Open Sans"/>
                <a:ea typeface="Open Sans"/>
                <a:cs typeface="Open Sans"/>
                <a:sym typeface="Open Sans"/>
              </a:rPr>
              <a:t>The label is ”y-variable”</a:t>
            </a:r>
          </a:p>
        </p:txBody>
      </p:sp>
      <p:sp>
        <p:nvSpPr>
          <p:cNvPr id="49" name="Shape 296">
            <a:extLst>
              <a:ext uri="{FF2B5EF4-FFF2-40B4-BE49-F238E27FC236}">
                <a16:creationId xmlns:a16="http://schemas.microsoft.com/office/drawing/2014/main" id="{29744AD7-22A9-CE41-A3FE-9BAFD5AA9FCB}"/>
              </a:ext>
            </a:extLst>
          </p:cNvPr>
          <p:cNvSpPr/>
          <p:nvPr/>
        </p:nvSpPr>
        <p:spPr>
          <a:xfrm>
            <a:off x="2676722" y="4018502"/>
            <a:ext cx="165900" cy="916500"/>
          </a:xfrm>
          <a:prstGeom prst="rect">
            <a:avLst/>
          </a:prstGeom>
          <a:solidFill>
            <a:srgbClr val="FF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50" name="Triangle 49">
            <a:extLst>
              <a:ext uri="{FF2B5EF4-FFF2-40B4-BE49-F238E27FC236}">
                <a16:creationId xmlns:a16="http://schemas.microsoft.com/office/drawing/2014/main" id="{813CCBD1-A807-7D45-91EA-C227747F14F5}"/>
              </a:ext>
            </a:extLst>
          </p:cNvPr>
          <p:cNvSpPr/>
          <p:nvPr/>
        </p:nvSpPr>
        <p:spPr>
          <a:xfrm rot="5400000">
            <a:off x="127323" y="3356659"/>
            <a:ext cx="4305782" cy="486137"/>
          </a:xfrm>
          <a:prstGeom prst="triangl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4" name="Picture 53">
            <a:extLst>
              <a:ext uri="{FF2B5EF4-FFF2-40B4-BE49-F238E27FC236}">
                <a16:creationId xmlns:a16="http://schemas.microsoft.com/office/drawing/2014/main" id="{B1390A49-39DA-9C4B-BAEB-4B5BC74B96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28392" y="3973170"/>
            <a:ext cx="6166491" cy="1013331"/>
          </a:xfrm>
          <a:prstGeom prst="rect">
            <a:avLst/>
          </a:prstGeom>
        </p:spPr>
      </p:pic>
    </p:spTree>
    <p:extLst>
      <p:ext uri="{BB962C8B-B14F-4D97-AF65-F5344CB8AC3E}">
        <p14:creationId xmlns:p14="http://schemas.microsoft.com/office/powerpoint/2010/main" val="2747477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8" grpId="0" animBg="1"/>
      <p:bldP spid="4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175604-D216-E245-8AB6-A881D336EA58}"/>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09E09886-2096-4B46-92B6-6780AEDA3FED}"/>
              </a:ext>
            </a:extLst>
          </p:cNvPr>
          <p:cNvSpPr>
            <a:spLocks noGrp="1"/>
          </p:cNvSpPr>
          <p:nvPr>
            <p:ph type="title"/>
          </p:nvPr>
        </p:nvSpPr>
        <p:spPr>
          <a:xfrm>
            <a:off x="0" y="365126"/>
            <a:ext cx="9144000" cy="591477"/>
          </a:xfrm>
        </p:spPr>
        <p:txBody>
          <a:bodyPr/>
          <a:lstStyle/>
          <a:p>
            <a:r>
              <a:rPr lang="en-US" sz="2800" dirty="0"/>
              <a:t>The modeling function usually needs a matrix with both.</a:t>
            </a:r>
          </a:p>
        </p:txBody>
      </p:sp>
      <p:sp>
        <p:nvSpPr>
          <p:cNvPr id="4" name="Footer Placeholder 3">
            <a:extLst>
              <a:ext uri="{FF2B5EF4-FFF2-40B4-BE49-F238E27FC236}">
                <a16:creationId xmlns:a16="http://schemas.microsoft.com/office/drawing/2014/main" id="{4B4533A7-8555-A74A-85CA-0E9F08CCA697}"/>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172FF9D8-E14C-BB45-8071-6F741E1E0C2A}"/>
              </a:ext>
            </a:extLst>
          </p:cNvPr>
          <p:cNvSpPr>
            <a:spLocks noGrp="1"/>
          </p:cNvSpPr>
          <p:nvPr>
            <p:ph type="sldNum" sz="quarter" idx="4"/>
          </p:nvPr>
        </p:nvSpPr>
        <p:spPr/>
        <p:txBody>
          <a:bodyPr/>
          <a:lstStyle/>
          <a:p>
            <a:fld id="{37290FF7-652B-4475-AEAB-8B1A5D23AE09}" type="slidenum">
              <a:rPr lang="en-US" smtClean="0"/>
              <a:pPr/>
              <a:t>18</a:t>
            </a:fld>
            <a:endParaRPr lang="en-US" dirty="0"/>
          </a:p>
        </p:txBody>
      </p:sp>
      <p:pic>
        <p:nvPicPr>
          <p:cNvPr id="7" name="Picture 6" descr="A close up of text on a white background&#10;&#10;Description automatically generated">
            <a:extLst>
              <a:ext uri="{FF2B5EF4-FFF2-40B4-BE49-F238E27FC236}">
                <a16:creationId xmlns:a16="http://schemas.microsoft.com/office/drawing/2014/main" id="{00135589-AA9E-3540-B627-5E651AE353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8542"/>
            <a:ext cx="9144000" cy="3500916"/>
          </a:xfrm>
          <a:prstGeom prst="rect">
            <a:avLst/>
          </a:prstGeom>
        </p:spPr>
      </p:pic>
    </p:spTree>
    <p:extLst>
      <p:ext uri="{BB962C8B-B14F-4D97-AF65-F5344CB8AC3E}">
        <p14:creationId xmlns:p14="http://schemas.microsoft.com/office/powerpoint/2010/main" val="18118536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0468EF-14F7-1E43-8551-8BAFBA7E4120}"/>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7D13CF35-6F34-1E47-881D-AB1366331803}"/>
              </a:ext>
            </a:extLst>
          </p:cNvPr>
          <p:cNvSpPr>
            <a:spLocks noGrp="1"/>
          </p:cNvSpPr>
          <p:nvPr>
            <p:ph type="title"/>
          </p:nvPr>
        </p:nvSpPr>
        <p:spPr/>
        <p:txBody>
          <a:bodyPr/>
          <a:lstStyle/>
          <a:p>
            <a:r>
              <a:rPr lang="en-US" dirty="0"/>
              <a:t>Let’s open </a:t>
            </a:r>
            <a:r>
              <a:rPr lang="en-US" dirty="0" err="1"/>
              <a:t>G_lsa_for</a:t>
            </a:r>
            <a:r>
              <a:rPr lang="en-US" dirty="0"/>
              <a:t> </a:t>
            </a:r>
            <a:r>
              <a:rPr lang="en-US" dirty="0" err="1"/>
              <a:t>modeling.R</a:t>
            </a:r>
            <a:endParaRPr lang="en-US" dirty="0"/>
          </a:p>
        </p:txBody>
      </p:sp>
      <p:sp>
        <p:nvSpPr>
          <p:cNvPr id="4" name="Footer Placeholder 3">
            <a:extLst>
              <a:ext uri="{FF2B5EF4-FFF2-40B4-BE49-F238E27FC236}">
                <a16:creationId xmlns:a16="http://schemas.microsoft.com/office/drawing/2014/main" id="{15771A5B-834B-5242-BD14-B381CBAA664A}"/>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7269A786-8100-1944-9E2C-FE1C6FB53B5F}"/>
              </a:ext>
            </a:extLst>
          </p:cNvPr>
          <p:cNvSpPr>
            <a:spLocks noGrp="1"/>
          </p:cNvSpPr>
          <p:nvPr>
            <p:ph type="sldNum" sz="quarter" idx="4"/>
          </p:nvPr>
        </p:nvSpPr>
        <p:spPr/>
        <p:txBody>
          <a:bodyPr/>
          <a:lstStyle/>
          <a:p>
            <a:fld id="{37290FF7-652B-4475-AEAB-8B1A5D23AE09}" type="slidenum">
              <a:rPr lang="en-US" smtClean="0"/>
              <a:pPr/>
              <a:t>19</a:t>
            </a:fld>
            <a:endParaRPr lang="en-US" dirty="0"/>
          </a:p>
        </p:txBody>
      </p:sp>
      <p:cxnSp>
        <p:nvCxnSpPr>
          <p:cNvPr id="7" name="Straight Connector 6">
            <a:extLst>
              <a:ext uri="{FF2B5EF4-FFF2-40B4-BE49-F238E27FC236}">
                <a16:creationId xmlns:a16="http://schemas.microsoft.com/office/drawing/2014/main" id="{38299A0D-D06E-704C-907D-91D2FAFD7DE5}"/>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4FE2BC72-1CD2-3148-AB98-C03AD563006C}"/>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53733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AE4BAB-CB66-A94D-A782-E24E723F2218}"/>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837E55FF-D0F5-F342-9741-63005B2F5BA1}"/>
              </a:ext>
            </a:extLst>
          </p:cNvPr>
          <p:cNvSpPr>
            <a:spLocks noGrp="1"/>
          </p:cNvSpPr>
          <p:nvPr>
            <p:ph type="title"/>
          </p:nvPr>
        </p:nvSpPr>
        <p:spPr/>
        <p:txBody>
          <a:bodyPr/>
          <a:lstStyle/>
          <a:p>
            <a:r>
              <a:rPr lang="en-US" dirty="0"/>
              <a:t>Latent Semantic Analysis</a:t>
            </a:r>
          </a:p>
        </p:txBody>
      </p:sp>
      <p:sp>
        <p:nvSpPr>
          <p:cNvPr id="4" name="Footer Placeholder 3">
            <a:extLst>
              <a:ext uri="{FF2B5EF4-FFF2-40B4-BE49-F238E27FC236}">
                <a16:creationId xmlns:a16="http://schemas.microsoft.com/office/drawing/2014/main" id="{5CB4E302-66AC-3246-9AFF-7DBBBF305F02}"/>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A048682B-49BD-9F4B-8CFB-B46CAAD920C4}"/>
              </a:ext>
            </a:extLst>
          </p:cNvPr>
          <p:cNvSpPr>
            <a:spLocks noGrp="1"/>
          </p:cNvSpPr>
          <p:nvPr>
            <p:ph type="sldNum" sz="quarter" idx="4"/>
          </p:nvPr>
        </p:nvSpPr>
        <p:spPr/>
        <p:txBody>
          <a:bodyPr/>
          <a:lstStyle/>
          <a:p>
            <a:fld id="{37290FF7-652B-4475-AEAB-8B1A5D23AE09}" type="slidenum">
              <a:rPr lang="en-US" smtClean="0"/>
              <a:pPr/>
              <a:t>2</a:t>
            </a:fld>
            <a:endParaRPr lang="en-US" dirty="0"/>
          </a:p>
        </p:txBody>
      </p:sp>
      <p:sp>
        <p:nvSpPr>
          <p:cNvPr id="6" name="TextBox 5">
            <a:extLst>
              <a:ext uri="{FF2B5EF4-FFF2-40B4-BE49-F238E27FC236}">
                <a16:creationId xmlns:a16="http://schemas.microsoft.com/office/drawing/2014/main" id="{377555FA-8C87-0143-A946-6DC68B5DEFE5}"/>
              </a:ext>
            </a:extLst>
          </p:cNvPr>
          <p:cNvSpPr txBox="1"/>
          <p:nvPr/>
        </p:nvSpPr>
        <p:spPr>
          <a:xfrm>
            <a:off x="147050" y="1492626"/>
            <a:ext cx="8862479" cy="646331"/>
          </a:xfrm>
          <a:prstGeom prst="rect">
            <a:avLst/>
          </a:prstGeom>
          <a:noFill/>
        </p:spPr>
        <p:txBody>
          <a:bodyPr wrap="square" rtlCol="0">
            <a:spAutoFit/>
          </a:bodyPr>
          <a:lstStyle/>
          <a:p>
            <a:r>
              <a:rPr lang="en-US" dirty="0"/>
              <a:t>In text LSA – Latent Semantic Analysis</a:t>
            </a:r>
          </a:p>
          <a:p>
            <a:r>
              <a:rPr lang="en-US" dirty="0"/>
              <a:t>	</a:t>
            </a:r>
            <a:r>
              <a:rPr lang="en-US" sz="1400" dirty="0"/>
              <a:t>High dimensional data (text values) can be approximated </a:t>
            </a:r>
            <a:r>
              <a:rPr lang="en-US" sz="1400" dirty="0">
                <a:highlight>
                  <a:srgbClr val="FFFF00"/>
                </a:highlight>
              </a:rPr>
              <a:t>by “singular value decomposition” (SVD)</a:t>
            </a:r>
            <a:endParaRPr lang="en-US" dirty="0">
              <a:highlight>
                <a:srgbClr val="FFFF00"/>
              </a:highlight>
            </a:endParaRPr>
          </a:p>
        </p:txBody>
      </p:sp>
      <p:graphicFrame>
        <p:nvGraphicFramePr>
          <p:cNvPr id="9" name="Table 8">
            <a:extLst>
              <a:ext uri="{FF2B5EF4-FFF2-40B4-BE49-F238E27FC236}">
                <a16:creationId xmlns:a16="http://schemas.microsoft.com/office/drawing/2014/main" id="{3D3C556D-3037-6448-A809-136D4A32467C}"/>
              </a:ext>
            </a:extLst>
          </p:cNvPr>
          <p:cNvGraphicFramePr>
            <a:graphicFrameLocks noGrp="1"/>
          </p:cNvGraphicFramePr>
          <p:nvPr>
            <p:extLst>
              <p:ext uri="{D42A27DB-BD31-4B8C-83A1-F6EECF244321}">
                <p14:modId xmlns:p14="http://schemas.microsoft.com/office/powerpoint/2010/main" val="1727522060"/>
              </p:ext>
            </p:extLst>
          </p:nvPr>
        </p:nvGraphicFramePr>
        <p:xfrm>
          <a:off x="565213" y="2713429"/>
          <a:ext cx="2476500" cy="1993900"/>
        </p:xfrm>
        <a:graphic>
          <a:graphicData uri="http://schemas.openxmlformats.org/drawingml/2006/table">
            <a:tbl>
              <a:tblPr firstRow="1" bandRow="1">
                <a:tableStyleId>{5C22544A-7EE6-4342-B048-85BDC9FD1C3A}</a:tableStyleId>
              </a:tblPr>
              <a:tblGrid>
                <a:gridCol w="825500">
                  <a:extLst>
                    <a:ext uri="{9D8B030D-6E8A-4147-A177-3AD203B41FA5}">
                      <a16:colId xmlns:a16="http://schemas.microsoft.com/office/drawing/2014/main" val="3495515670"/>
                    </a:ext>
                  </a:extLst>
                </a:gridCol>
                <a:gridCol w="825500">
                  <a:extLst>
                    <a:ext uri="{9D8B030D-6E8A-4147-A177-3AD203B41FA5}">
                      <a16:colId xmlns:a16="http://schemas.microsoft.com/office/drawing/2014/main" val="2988364203"/>
                    </a:ext>
                  </a:extLst>
                </a:gridCol>
                <a:gridCol w="825500">
                  <a:extLst>
                    <a:ext uri="{9D8B030D-6E8A-4147-A177-3AD203B41FA5}">
                      <a16:colId xmlns:a16="http://schemas.microsoft.com/office/drawing/2014/main" val="2382539213"/>
                    </a:ext>
                  </a:extLst>
                </a:gridCol>
              </a:tblGrid>
              <a:tr h="317500">
                <a:tc>
                  <a:txBody>
                    <a:bodyPr/>
                    <a:lstStyle/>
                    <a:p>
                      <a:pPr algn="ctr" fontAlgn="t"/>
                      <a:r>
                        <a:rPr lang="en-US" sz="1800" u="none" strike="noStrike">
                          <a:effectLst/>
                        </a:rPr>
                        <a:t> </a:t>
                      </a:r>
                      <a:endParaRPr lang="en-US" sz="1800" b="0" i="0" u="none" strike="noStrike">
                        <a:solidFill>
                          <a:srgbClr val="000000"/>
                        </a:solidFill>
                        <a:effectLst/>
                        <a:latin typeface="Arial" panose="020B0604020202020204" pitchFamily="34" charset="0"/>
                      </a:endParaRPr>
                    </a:p>
                  </a:txBody>
                  <a:tcPr marL="9525" marR="9525" marT="9525" marB="0"/>
                </a:tc>
                <a:tc>
                  <a:txBody>
                    <a:bodyPr/>
                    <a:lstStyle/>
                    <a:p>
                      <a:pPr algn="ctr" rtl="0" fontAlgn="ctr"/>
                      <a:r>
                        <a:rPr lang="en-US" sz="1350" u="none" strike="noStrike">
                          <a:effectLst/>
                        </a:rPr>
                        <a:t>Doc1</a:t>
                      </a:r>
                      <a:endParaRPr lang="en-US" sz="1350" b="0" i="0" u="none" strike="noStrike">
                        <a:solidFill>
                          <a:srgbClr val="000000"/>
                        </a:solidFill>
                        <a:effectLst/>
                        <a:latin typeface="Calibri" panose="020F0502020204030204" pitchFamily="34" charset="0"/>
                      </a:endParaRPr>
                    </a:p>
                  </a:txBody>
                  <a:tcPr marL="9525" marR="9525" marT="9525" marB="0" anchor="ctr"/>
                </a:tc>
                <a:tc>
                  <a:txBody>
                    <a:bodyPr/>
                    <a:lstStyle/>
                    <a:p>
                      <a:pPr algn="ctr" rtl="0" fontAlgn="ctr"/>
                      <a:r>
                        <a:rPr lang="en-US" sz="1350" u="none" strike="noStrike">
                          <a:effectLst/>
                        </a:rPr>
                        <a:t>Doc2</a:t>
                      </a:r>
                      <a:endParaRPr lang="en-US" sz="135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52353340"/>
                  </a:ext>
                </a:extLst>
              </a:tr>
              <a:tr h="279400">
                <a:tc>
                  <a:txBody>
                    <a:bodyPr/>
                    <a:lstStyle/>
                    <a:p>
                      <a:pPr algn="ctr" rtl="0" fontAlgn="ctr"/>
                      <a:r>
                        <a:rPr lang="en-US" sz="1350" u="none" strike="noStrike">
                          <a:effectLst/>
                        </a:rPr>
                        <a:t>TermA</a:t>
                      </a:r>
                      <a:endParaRPr lang="en-US" sz="1350" b="1" i="0" u="none" strike="noStrike">
                        <a:solidFill>
                          <a:srgbClr val="FFFFFF"/>
                        </a:solidFill>
                        <a:effectLst/>
                        <a:latin typeface="Calibri" panose="020F0502020204030204" pitchFamily="34" charset="0"/>
                      </a:endParaRPr>
                    </a:p>
                  </a:txBody>
                  <a:tcPr marL="9525" marR="9525" marT="9525" marB="0" anchor="ctr"/>
                </a:tc>
                <a:tc>
                  <a:txBody>
                    <a:bodyPr/>
                    <a:lstStyle/>
                    <a:p>
                      <a:pPr algn="ctr" rtl="0" fontAlgn="ctr"/>
                      <a:r>
                        <a:rPr lang="en-US" sz="1350" u="none" strike="noStrike">
                          <a:effectLst/>
                        </a:rPr>
                        <a:t>10</a:t>
                      </a:r>
                      <a:endParaRPr lang="en-US" sz="1350" b="0" i="0" u="none" strike="noStrike">
                        <a:solidFill>
                          <a:srgbClr val="000000"/>
                        </a:solidFill>
                        <a:effectLst/>
                        <a:latin typeface="Calibri" panose="020F0502020204030204" pitchFamily="34" charset="0"/>
                      </a:endParaRPr>
                    </a:p>
                  </a:txBody>
                  <a:tcPr marL="9525" marR="9525" marT="9525" marB="0" anchor="ctr"/>
                </a:tc>
                <a:tc>
                  <a:txBody>
                    <a:bodyPr/>
                    <a:lstStyle/>
                    <a:p>
                      <a:pPr algn="ctr" rtl="0" fontAlgn="ctr"/>
                      <a:r>
                        <a:rPr lang="en-US" sz="1350" u="none" strike="noStrike">
                          <a:effectLst/>
                        </a:rPr>
                        <a:t>6</a:t>
                      </a:r>
                      <a:endParaRPr lang="en-US" sz="135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42724320"/>
                  </a:ext>
                </a:extLst>
              </a:tr>
              <a:tr h="279400">
                <a:tc>
                  <a:txBody>
                    <a:bodyPr/>
                    <a:lstStyle/>
                    <a:p>
                      <a:pPr algn="ctr" rtl="0" fontAlgn="ctr"/>
                      <a:r>
                        <a:rPr lang="en-US" sz="1350" u="none" strike="noStrike">
                          <a:effectLst/>
                        </a:rPr>
                        <a:t>TermB</a:t>
                      </a:r>
                      <a:endParaRPr lang="en-US" sz="1350" b="1" i="0" u="none" strike="noStrike">
                        <a:solidFill>
                          <a:srgbClr val="FFFFFF"/>
                        </a:solidFill>
                        <a:effectLst/>
                        <a:latin typeface="Calibri" panose="020F0502020204030204" pitchFamily="34" charset="0"/>
                      </a:endParaRPr>
                    </a:p>
                  </a:txBody>
                  <a:tcPr marL="9525" marR="9525" marT="9525" marB="0" anchor="ctr"/>
                </a:tc>
                <a:tc>
                  <a:txBody>
                    <a:bodyPr/>
                    <a:lstStyle/>
                    <a:p>
                      <a:pPr algn="ctr" rtl="0" fontAlgn="ctr"/>
                      <a:r>
                        <a:rPr lang="en-US" sz="1350" u="none" strike="noStrike">
                          <a:effectLst/>
                        </a:rPr>
                        <a:t>11</a:t>
                      </a:r>
                      <a:endParaRPr lang="en-US" sz="1350" b="0" i="0" u="none" strike="noStrike">
                        <a:solidFill>
                          <a:srgbClr val="000000"/>
                        </a:solidFill>
                        <a:effectLst/>
                        <a:latin typeface="Calibri" panose="020F0502020204030204" pitchFamily="34" charset="0"/>
                      </a:endParaRPr>
                    </a:p>
                  </a:txBody>
                  <a:tcPr marL="9525" marR="9525" marT="9525" marB="0" anchor="ctr"/>
                </a:tc>
                <a:tc>
                  <a:txBody>
                    <a:bodyPr/>
                    <a:lstStyle/>
                    <a:p>
                      <a:pPr algn="ctr" rtl="0" fontAlgn="ctr"/>
                      <a:r>
                        <a:rPr lang="en-US" sz="1350" u="none" strike="noStrike">
                          <a:effectLst/>
                        </a:rPr>
                        <a:t>4</a:t>
                      </a:r>
                      <a:endParaRPr lang="en-US" sz="135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199549813"/>
                  </a:ext>
                </a:extLst>
              </a:tr>
              <a:tr h="279400">
                <a:tc>
                  <a:txBody>
                    <a:bodyPr/>
                    <a:lstStyle/>
                    <a:p>
                      <a:pPr algn="ctr" rtl="0" fontAlgn="ctr"/>
                      <a:r>
                        <a:rPr lang="en-US" sz="1350" u="none" strike="noStrike">
                          <a:effectLst/>
                        </a:rPr>
                        <a:t>TermC</a:t>
                      </a:r>
                      <a:endParaRPr lang="en-US" sz="1350" b="1" i="0" u="none" strike="noStrike">
                        <a:solidFill>
                          <a:srgbClr val="FFFFFF"/>
                        </a:solidFill>
                        <a:effectLst/>
                        <a:latin typeface="Calibri" panose="020F0502020204030204" pitchFamily="34" charset="0"/>
                      </a:endParaRPr>
                    </a:p>
                  </a:txBody>
                  <a:tcPr marL="9525" marR="9525" marT="9525" marB="0" anchor="ctr"/>
                </a:tc>
                <a:tc>
                  <a:txBody>
                    <a:bodyPr/>
                    <a:lstStyle/>
                    <a:p>
                      <a:pPr algn="ctr" rtl="0" fontAlgn="ctr"/>
                      <a:r>
                        <a:rPr lang="en-US" sz="1350" u="none" strike="noStrike">
                          <a:effectLst/>
                        </a:rPr>
                        <a:t>8</a:t>
                      </a:r>
                      <a:endParaRPr lang="en-US" sz="1350" b="0" i="0" u="none" strike="noStrike">
                        <a:solidFill>
                          <a:srgbClr val="000000"/>
                        </a:solidFill>
                        <a:effectLst/>
                        <a:latin typeface="Calibri" panose="020F0502020204030204" pitchFamily="34" charset="0"/>
                      </a:endParaRPr>
                    </a:p>
                  </a:txBody>
                  <a:tcPr marL="9525" marR="9525" marT="9525" marB="0" anchor="ctr"/>
                </a:tc>
                <a:tc>
                  <a:txBody>
                    <a:bodyPr/>
                    <a:lstStyle/>
                    <a:p>
                      <a:pPr algn="ctr" rtl="0" fontAlgn="ctr"/>
                      <a:r>
                        <a:rPr lang="en-US" sz="1350" u="none" strike="noStrike">
                          <a:effectLst/>
                        </a:rPr>
                        <a:t>5</a:t>
                      </a:r>
                      <a:endParaRPr lang="en-US" sz="135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577115850"/>
                  </a:ext>
                </a:extLst>
              </a:tr>
              <a:tr h="279400">
                <a:tc>
                  <a:txBody>
                    <a:bodyPr/>
                    <a:lstStyle/>
                    <a:p>
                      <a:pPr algn="ctr" rtl="0" fontAlgn="ctr"/>
                      <a:r>
                        <a:rPr lang="en-US" sz="1350" u="none" strike="noStrike">
                          <a:effectLst/>
                        </a:rPr>
                        <a:t>TermD</a:t>
                      </a:r>
                      <a:endParaRPr lang="en-US" sz="1350" b="1" i="0" u="none" strike="noStrike">
                        <a:solidFill>
                          <a:srgbClr val="FFFFFF"/>
                        </a:solidFill>
                        <a:effectLst/>
                        <a:latin typeface="Calibri" panose="020F0502020204030204" pitchFamily="34" charset="0"/>
                      </a:endParaRPr>
                    </a:p>
                  </a:txBody>
                  <a:tcPr marL="9525" marR="9525" marT="9525" marB="0" anchor="ctr"/>
                </a:tc>
                <a:tc>
                  <a:txBody>
                    <a:bodyPr/>
                    <a:lstStyle/>
                    <a:p>
                      <a:pPr algn="ctr" rtl="0" fontAlgn="ctr"/>
                      <a:r>
                        <a:rPr lang="en-US" sz="1350" u="none" strike="noStrike">
                          <a:effectLst/>
                        </a:rPr>
                        <a:t>3</a:t>
                      </a:r>
                      <a:endParaRPr lang="en-US" sz="1350" b="0" i="0" u="none" strike="noStrike">
                        <a:solidFill>
                          <a:srgbClr val="000000"/>
                        </a:solidFill>
                        <a:effectLst/>
                        <a:latin typeface="Calibri" panose="020F0502020204030204" pitchFamily="34" charset="0"/>
                      </a:endParaRPr>
                    </a:p>
                  </a:txBody>
                  <a:tcPr marL="9525" marR="9525" marT="9525" marB="0" anchor="ctr"/>
                </a:tc>
                <a:tc>
                  <a:txBody>
                    <a:bodyPr/>
                    <a:lstStyle/>
                    <a:p>
                      <a:pPr algn="ctr" rtl="0" fontAlgn="ctr"/>
                      <a:r>
                        <a:rPr lang="en-US" sz="1350" u="none" strike="noStrike">
                          <a:effectLst/>
                        </a:rPr>
                        <a:t>3</a:t>
                      </a:r>
                      <a:endParaRPr lang="en-US" sz="135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76866773"/>
                  </a:ext>
                </a:extLst>
              </a:tr>
              <a:tr h="279400">
                <a:tc>
                  <a:txBody>
                    <a:bodyPr/>
                    <a:lstStyle/>
                    <a:p>
                      <a:pPr algn="ctr" rtl="0" fontAlgn="ctr"/>
                      <a:r>
                        <a:rPr lang="en-US" sz="1350" u="none" strike="noStrike">
                          <a:effectLst/>
                        </a:rPr>
                        <a:t>TermE</a:t>
                      </a:r>
                      <a:endParaRPr lang="en-US" sz="1350" b="1" i="0" u="none" strike="noStrike">
                        <a:solidFill>
                          <a:srgbClr val="FFFFFF"/>
                        </a:solidFill>
                        <a:effectLst/>
                        <a:latin typeface="Calibri" panose="020F0502020204030204" pitchFamily="34" charset="0"/>
                      </a:endParaRPr>
                    </a:p>
                  </a:txBody>
                  <a:tcPr marL="9525" marR="9525" marT="9525" marB="0" anchor="ctr"/>
                </a:tc>
                <a:tc>
                  <a:txBody>
                    <a:bodyPr/>
                    <a:lstStyle/>
                    <a:p>
                      <a:pPr algn="ctr" rtl="0" fontAlgn="ctr"/>
                      <a:r>
                        <a:rPr lang="en-US" sz="1350" u="none" strike="noStrike">
                          <a:effectLst/>
                        </a:rPr>
                        <a:t>2</a:t>
                      </a:r>
                      <a:endParaRPr lang="en-US" sz="1350" b="0" i="0" u="none" strike="noStrike">
                        <a:solidFill>
                          <a:srgbClr val="000000"/>
                        </a:solidFill>
                        <a:effectLst/>
                        <a:latin typeface="Calibri" panose="020F0502020204030204" pitchFamily="34" charset="0"/>
                      </a:endParaRPr>
                    </a:p>
                  </a:txBody>
                  <a:tcPr marL="9525" marR="9525" marT="9525" marB="0" anchor="ctr"/>
                </a:tc>
                <a:tc>
                  <a:txBody>
                    <a:bodyPr/>
                    <a:lstStyle/>
                    <a:p>
                      <a:pPr algn="ctr" rtl="0" fontAlgn="ctr"/>
                      <a:r>
                        <a:rPr lang="en-US" sz="1350" u="none" strike="noStrike">
                          <a:effectLst/>
                        </a:rPr>
                        <a:t>2.8</a:t>
                      </a:r>
                      <a:endParaRPr lang="en-US" sz="135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268187717"/>
                  </a:ext>
                </a:extLst>
              </a:tr>
              <a:tr h="279400">
                <a:tc>
                  <a:txBody>
                    <a:bodyPr/>
                    <a:lstStyle/>
                    <a:p>
                      <a:pPr algn="ctr" rtl="0" fontAlgn="ctr"/>
                      <a:r>
                        <a:rPr lang="en-US" sz="1350" u="none" strike="noStrike">
                          <a:effectLst/>
                        </a:rPr>
                        <a:t>TermF</a:t>
                      </a:r>
                      <a:endParaRPr lang="en-US" sz="1350" b="1" i="0" u="none" strike="noStrike">
                        <a:solidFill>
                          <a:srgbClr val="FFFFFF"/>
                        </a:solidFill>
                        <a:effectLst/>
                        <a:latin typeface="Calibri" panose="020F0502020204030204" pitchFamily="34" charset="0"/>
                      </a:endParaRPr>
                    </a:p>
                  </a:txBody>
                  <a:tcPr marL="9525" marR="9525" marT="9525" marB="0" anchor="ctr"/>
                </a:tc>
                <a:tc>
                  <a:txBody>
                    <a:bodyPr/>
                    <a:lstStyle/>
                    <a:p>
                      <a:pPr algn="ctr" rtl="0" fontAlgn="ctr"/>
                      <a:r>
                        <a:rPr lang="en-US" sz="1350" u="none" strike="noStrike">
                          <a:effectLst/>
                        </a:rPr>
                        <a:t>1</a:t>
                      </a:r>
                      <a:endParaRPr lang="en-US" sz="1350" b="0" i="0" u="none" strike="noStrike">
                        <a:solidFill>
                          <a:srgbClr val="000000"/>
                        </a:solidFill>
                        <a:effectLst/>
                        <a:latin typeface="Calibri" panose="020F0502020204030204" pitchFamily="34" charset="0"/>
                      </a:endParaRPr>
                    </a:p>
                  </a:txBody>
                  <a:tcPr marL="9525" marR="9525" marT="9525" marB="0" anchor="ctr"/>
                </a:tc>
                <a:tc>
                  <a:txBody>
                    <a:bodyPr/>
                    <a:lstStyle/>
                    <a:p>
                      <a:pPr algn="ctr" rtl="0" fontAlgn="ctr"/>
                      <a:r>
                        <a:rPr lang="en-US" sz="1350" u="none" strike="noStrike" dirty="0">
                          <a:effectLst/>
                        </a:rPr>
                        <a:t>1</a:t>
                      </a:r>
                      <a:endParaRPr lang="en-US" sz="135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367016644"/>
                  </a:ext>
                </a:extLst>
              </a:tr>
            </a:tbl>
          </a:graphicData>
        </a:graphic>
      </p:graphicFrame>
      <p:sp>
        <p:nvSpPr>
          <p:cNvPr id="11" name="TextBox 10">
            <a:extLst>
              <a:ext uri="{FF2B5EF4-FFF2-40B4-BE49-F238E27FC236}">
                <a16:creationId xmlns:a16="http://schemas.microsoft.com/office/drawing/2014/main" id="{35873AEB-0B28-354F-9F98-803D0D335B98}"/>
              </a:ext>
            </a:extLst>
          </p:cNvPr>
          <p:cNvSpPr txBox="1"/>
          <p:nvPr/>
        </p:nvSpPr>
        <p:spPr>
          <a:xfrm>
            <a:off x="509286" y="4907666"/>
            <a:ext cx="1462836" cy="646331"/>
          </a:xfrm>
          <a:prstGeom prst="rect">
            <a:avLst/>
          </a:prstGeom>
          <a:noFill/>
        </p:spPr>
        <p:txBody>
          <a:bodyPr wrap="none" rtlCol="0">
            <a:spAutoFit/>
          </a:bodyPr>
          <a:lstStyle/>
          <a:p>
            <a:r>
              <a:rPr lang="en-US" dirty="0"/>
              <a:t>Doc1 Avg: 5.8</a:t>
            </a:r>
          </a:p>
          <a:p>
            <a:r>
              <a:rPr lang="en-US" dirty="0"/>
              <a:t>Doc2 Avg: 3.6</a:t>
            </a:r>
          </a:p>
        </p:txBody>
      </p:sp>
      <p:cxnSp>
        <p:nvCxnSpPr>
          <p:cNvPr id="14" name="Straight Connector 13">
            <a:extLst>
              <a:ext uri="{FF2B5EF4-FFF2-40B4-BE49-F238E27FC236}">
                <a16:creationId xmlns:a16="http://schemas.microsoft.com/office/drawing/2014/main" id="{9E783D2F-2FD0-2446-BD20-8A677A1BF0A8}"/>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3EA66E8-ABF2-A948-90D9-05CE23703A74}"/>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70976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39EBF2-99FE-774C-A475-4681A8C98953}"/>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0466125C-EE43-A049-A0E3-0D5EC9B1C3E6}"/>
              </a:ext>
            </a:extLst>
          </p:cNvPr>
          <p:cNvSpPr>
            <a:spLocks noGrp="1"/>
          </p:cNvSpPr>
          <p:nvPr>
            <p:ph type="title"/>
          </p:nvPr>
        </p:nvSpPr>
        <p:spPr/>
        <p:txBody>
          <a:bodyPr/>
          <a:lstStyle/>
          <a:p>
            <a:r>
              <a:rPr lang="en-US" dirty="0" err="1"/>
              <a:t>Rtexttools</a:t>
            </a:r>
            <a:r>
              <a:rPr lang="en-US" dirty="0"/>
              <a:t> lets you apply many methods…</a:t>
            </a:r>
          </a:p>
        </p:txBody>
      </p:sp>
      <p:sp>
        <p:nvSpPr>
          <p:cNvPr id="4" name="Footer Placeholder 3">
            <a:extLst>
              <a:ext uri="{FF2B5EF4-FFF2-40B4-BE49-F238E27FC236}">
                <a16:creationId xmlns:a16="http://schemas.microsoft.com/office/drawing/2014/main" id="{F8059A45-D5B4-6C49-948D-3CB7316DBD64}"/>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3D4E758B-3460-3345-B5AF-835465E078F4}"/>
              </a:ext>
            </a:extLst>
          </p:cNvPr>
          <p:cNvSpPr>
            <a:spLocks noGrp="1"/>
          </p:cNvSpPr>
          <p:nvPr>
            <p:ph type="sldNum" sz="quarter" idx="4"/>
          </p:nvPr>
        </p:nvSpPr>
        <p:spPr/>
        <p:txBody>
          <a:bodyPr/>
          <a:lstStyle/>
          <a:p>
            <a:fld id="{37290FF7-652B-4475-AEAB-8B1A5D23AE09}" type="slidenum">
              <a:rPr lang="en-US" smtClean="0"/>
              <a:pPr/>
              <a:t>20</a:t>
            </a:fld>
            <a:endParaRPr lang="en-US" dirty="0"/>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2CAB97B2-072E-774F-9866-0DAFA4FB11CE}"/>
                  </a:ext>
                </a:extLst>
              </p:cNvPr>
              <p:cNvSpPr txBox="1"/>
              <p:nvPr/>
            </p:nvSpPr>
            <p:spPr>
              <a:xfrm>
                <a:off x="0" y="3145525"/>
                <a:ext cx="9088770" cy="46166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pt-BR" sz="2400" i="1">
                          <a:solidFill>
                            <a:prstClr val="black"/>
                          </a:solidFill>
                          <a:latin typeface="Cambria Math" panose="02040503050406030204" pitchFamily="18" charset="0"/>
                        </a:rPr>
                        <m:t>𝑓</m:t>
                      </m:r>
                      <m:d>
                        <m:dPr>
                          <m:ctrlPr>
                            <a:rPr lang="pt-BR" sz="2400" i="1">
                              <a:solidFill>
                                <a:prstClr val="black"/>
                              </a:solidFill>
                              <a:latin typeface="Cambria Math" panose="02040503050406030204" pitchFamily="18" charset="0"/>
                            </a:rPr>
                          </m:ctrlPr>
                        </m:dPr>
                        <m:e>
                          <m:r>
                            <a:rPr lang="en-US" sz="2400" i="1">
                              <a:solidFill>
                                <a:prstClr val="black"/>
                              </a:solidFill>
                              <a:latin typeface="Cambria Math" panose="02040503050406030204" pitchFamily="18" charset="0"/>
                            </a:rPr>
                            <m:t>𝑀𝑜𝑑𝑒𝑙𝑖𝑛𝑔</m:t>
                          </m:r>
                          <m:r>
                            <a:rPr lang="en-US" sz="2400" i="1">
                              <a:solidFill>
                                <a:prstClr val="black"/>
                              </a:solidFill>
                              <a:latin typeface="Cambria Math" panose="02040503050406030204" pitchFamily="18" charset="0"/>
                            </a:rPr>
                            <m:t> </m:t>
                          </m:r>
                          <m:r>
                            <a:rPr lang="en-US" sz="2400" i="1">
                              <a:solidFill>
                                <a:prstClr val="black"/>
                              </a:solidFill>
                              <a:latin typeface="Cambria Math" panose="02040503050406030204" pitchFamily="18" charset="0"/>
                            </a:rPr>
                            <m:t>𝑅𝑒𝑠𝑢𝑙𝑡𝑠</m:t>
                          </m:r>
                        </m:e>
                      </m:d>
                      <m:r>
                        <a:rPr lang="pt-BR" sz="2400" i="1">
                          <a:solidFill>
                            <a:prstClr val="black"/>
                          </a:solidFill>
                          <a:latin typeface="Cambria Math" panose="02040503050406030204" pitchFamily="18" charset="0"/>
                        </a:rPr>
                        <m:t>=</m:t>
                      </m:r>
                      <m:r>
                        <a:rPr lang="en-US" sz="2400" i="1">
                          <a:solidFill>
                            <a:prstClr val="black"/>
                          </a:solidFill>
                          <a:latin typeface="Cambria Math" panose="02040503050406030204" pitchFamily="18" charset="0"/>
                        </a:rPr>
                        <m:t>𝑡h𝑒</m:t>
                      </m:r>
                      <m:r>
                        <a:rPr lang="en-US" sz="2400" i="1">
                          <a:solidFill>
                            <a:prstClr val="black"/>
                          </a:solidFill>
                          <a:latin typeface="Cambria Math" panose="02040503050406030204" pitchFamily="18" charset="0"/>
                        </a:rPr>
                        <m:t> </m:t>
                      </m:r>
                      <m:r>
                        <a:rPr lang="en-US" sz="2400" i="1">
                          <a:solidFill>
                            <a:prstClr val="black"/>
                          </a:solidFill>
                          <a:latin typeface="Cambria Math" panose="02040503050406030204" pitchFamily="18" charset="0"/>
                        </a:rPr>
                        <m:t>𝐴𝑙𝑔𝑜</m:t>
                      </m:r>
                      <m:r>
                        <a:rPr lang="en-US" sz="2400" i="1">
                          <a:solidFill>
                            <a:prstClr val="black"/>
                          </a:solidFill>
                          <a:latin typeface="Cambria Math" panose="02040503050406030204" pitchFamily="18" charset="0"/>
                        </a:rPr>
                        <m:t>+</m:t>
                      </m:r>
                      <m:r>
                        <a:rPr lang="en-US" sz="2400" i="1">
                          <a:solidFill>
                            <a:prstClr val="black"/>
                          </a:solidFill>
                          <a:latin typeface="Cambria Math" panose="02040503050406030204" pitchFamily="18" charset="0"/>
                        </a:rPr>
                        <m:t>𝑃𝑎𝑟𝑎𝑚𝑒𝑡𝑒𝑟𝑠</m:t>
                      </m:r>
                      <m:r>
                        <a:rPr lang="en-US" sz="2400" i="1">
                          <a:solidFill>
                            <a:prstClr val="black"/>
                          </a:solidFill>
                          <a:latin typeface="Cambria Math" panose="02040503050406030204" pitchFamily="18" charset="0"/>
                        </a:rPr>
                        <m:t>+</m:t>
                      </m:r>
                      <m:r>
                        <a:rPr lang="en-US" sz="2400" i="1">
                          <a:solidFill>
                            <a:prstClr val="black"/>
                          </a:solidFill>
                          <a:latin typeface="Cambria Math" panose="02040503050406030204" pitchFamily="18" charset="0"/>
                        </a:rPr>
                        <m:t>𝐷𝑎𝑡𝑎</m:t>
                      </m:r>
                      <m:r>
                        <a:rPr lang="en-US" sz="2400" i="1">
                          <a:solidFill>
                            <a:prstClr val="black"/>
                          </a:solidFill>
                          <a:latin typeface="Cambria Math" panose="02040503050406030204" pitchFamily="18" charset="0"/>
                        </a:rPr>
                        <m:t> </m:t>
                      </m:r>
                      <m:r>
                        <a:rPr lang="en-US" sz="2400" i="1">
                          <a:solidFill>
                            <a:prstClr val="black"/>
                          </a:solidFill>
                          <a:latin typeface="Cambria Math" panose="02040503050406030204" pitchFamily="18" charset="0"/>
                        </a:rPr>
                        <m:t>𝑝𝑟𝑜𝑣𝑖𝑑𝑒𝑑</m:t>
                      </m:r>
                    </m:oMath>
                  </m:oMathPara>
                </a14:m>
                <a:endParaRPr lang="en-US" sz="2400" dirty="0">
                  <a:solidFill>
                    <a:prstClr val="black"/>
                  </a:solidFill>
                </a:endParaRPr>
              </a:p>
            </p:txBody>
          </p:sp>
        </mc:Choice>
        <mc:Fallback xmlns="">
          <p:sp>
            <p:nvSpPr>
              <p:cNvPr id="6" name="TextBox 5">
                <a:extLst>
                  <a:ext uri="{FF2B5EF4-FFF2-40B4-BE49-F238E27FC236}">
                    <a16:creationId xmlns:a16="http://schemas.microsoft.com/office/drawing/2014/main" id="{2CAB97B2-072E-774F-9866-0DAFA4FB11CE}"/>
                  </a:ext>
                </a:extLst>
              </p:cNvPr>
              <p:cNvSpPr txBox="1">
                <a:spLocks noRot="1" noChangeAspect="1" noMove="1" noResize="1" noEditPoints="1" noAdjustHandles="1" noChangeArrowheads="1" noChangeShapeType="1" noTextEdit="1"/>
              </p:cNvSpPr>
              <p:nvPr/>
            </p:nvSpPr>
            <p:spPr>
              <a:xfrm>
                <a:off x="0" y="3145525"/>
                <a:ext cx="9088770" cy="461665"/>
              </a:xfrm>
              <a:prstGeom prst="rect">
                <a:avLst/>
              </a:prstGeom>
              <a:blipFill>
                <a:blip r:embed="rId2"/>
                <a:stretch>
                  <a:fillRect b="-18421"/>
                </a:stretch>
              </a:blipFill>
            </p:spPr>
            <p:txBody>
              <a:bodyPr/>
              <a:lstStyle/>
              <a:p>
                <a:r>
                  <a:rPr lang="en-US">
                    <a:noFill/>
                  </a:rPr>
                  <a:t> </a:t>
                </a:r>
              </a:p>
            </p:txBody>
          </p:sp>
        </mc:Fallback>
      </mc:AlternateContent>
    </p:spTree>
    <p:extLst>
      <p:ext uri="{BB962C8B-B14F-4D97-AF65-F5344CB8AC3E}">
        <p14:creationId xmlns:p14="http://schemas.microsoft.com/office/powerpoint/2010/main" val="36487415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39EBF2-99FE-774C-A475-4681A8C98953}"/>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0466125C-EE43-A049-A0E3-0D5EC9B1C3E6}"/>
              </a:ext>
            </a:extLst>
          </p:cNvPr>
          <p:cNvSpPr>
            <a:spLocks noGrp="1"/>
          </p:cNvSpPr>
          <p:nvPr>
            <p:ph type="title"/>
          </p:nvPr>
        </p:nvSpPr>
        <p:spPr/>
        <p:txBody>
          <a:bodyPr/>
          <a:lstStyle/>
          <a:p>
            <a:r>
              <a:rPr lang="en-US" dirty="0" err="1"/>
              <a:t>Rtexttools</a:t>
            </a:r>
            <a:r>
              <a:rPr lang="en-US" dirty="0"/>
              <a:t> lets you apply many methods…</a:t>
            </a:r>
          </a:p>
        </p:txBody>
      </p:sp>
      <p:sp>
        <p:nvSpPr>
          <p:cNvPr id="4" name="Footer Placeholder 3">
            <a:extLst>
              <a:ext uri="{FF2B5EF4-FFF2-40B4-BE49-F238E27FC236}">
                <a16:creationId xmlns:a16="http://schemas.microsoft.com/office/drawing/2014/main" id="{F8059A45-D5B4-6C49-948D-3CB7316DBD64}"/>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3D4E758B-3460-3345-B5AF-835465E078F4}"/>
              </a:ext>
            </a:extLst>
          </p:cNvPr>
          <p:cNvSpPr>
            <a:spLocks noGrp="1"/>
          </p:cNvSpPr>
          <p:nvPr>
            <p:ph type="sldNum" sz="quarter" idx="4"/>
          </p:nvPr>
        </p:nvSpPr>
        <p:spPr/>
        <p:txBody>
          <a:bodyPr/>
          <a:lstStyle/>
          <a:p>
            <a:fld id="{37290FF7-652B-4475-AEAB-8B1A5D23AE09}" type="slidenum">
              <a:rPr lang="en-US" smtClean="0"/>
              <a:pPr/>
              <a:t>21</a:t>
            </a:fld>
            <a:endParaRPr lang="en-US" dirty="0"/>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2CAB97B2-072E-774F-9866-0DAFA4FB11CE}"/>
                  </a:ext>
                </a:extLst>
              </p:cNvPr>
              <p:cNvSpPr txBox="1"/>
              <p:nvPr/>
            </p:nvSpPr>
            <p:spPr>
              <a:xfrm>
                <a:off x="0" y="2087433"/>
                <a:ext cx="9088770" cy="46166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pt-BR" sz="2400" i="1">
                          <a:solidFill>
                            <a:prstClr val="black"/>
                          </a:solidFill>
                          <a:latin typeface="Cambria Math" panose="02040503050406030204" pitchFamily="18" charset="0"/>
                        </a:rPr>
                        <m:t>𝑓</m:t>
                      </m:r>
                      <m:d>
                        <m:dPr>
                          <m:ctrlPr>
                            <a:rPr lang="pt-BR" sz="2400" i="1">
                              <a:solidFill>
                                <a:prstClr val="black"/>
                              </a:solidFill>
                              <a:latin typeface="Cambria Math" panose="02040503050406030204" pitchFamily="18" charset="0"/>
                            </a:rPr>
                          </m:ctrlPr>
                        </m:dPr>
                        <m:e>
                          <m:r>
                            <a:rPr lang="en-US" sz="2400" i="1">
                              <a:solidFill>
                                <a:prstClr val="black"/>
                              </a:solidFill>
                              <a:latin typeface="Cambria Math" panose="02040503050406030204" pitchFamily="18" charset="0"/>
                            </a:rPr>
                            <m:t>𝑀𝑜𝑑𝑒𝑙𝑖𝑛𝑔</m:t>
                          </m:r>
                          <m:r>
                            <a:rPr lang="en-US" sz="2400" i="1">
                              <a:solidFill>
                                <a:prstClr val="black"/>
                              </a:solidFill>
                              <a:latin typeface="Cambria Math" panose="02040503050406030204" pitchFamily="18" charset="0"/>
                            </a:rPr>
                            <m:t> </m:t>
                          </m:r>
                          <m:r>
                            <a:rPr lang="en-US" sz="2400" i="1">
                              <a:solidFill>
                                <a:prstClr val="black"/>
                              </a:solidFill>
                              <a:latin typeface="Cambria Math" panose="02040503050406030204" pitchFamily="18" charset="0"/>
                            </a:rPr>
                            <m:t>𝑅𝑒𝑠𝑢𝑙𝑡𝑠</m:t>
                          </m:r>
                        </m:e>
                      </m:d>
                      <m:r>
                        <a:rPr lang="pt-BR" sz="2400" i="1">
                          <a:solidFill>
                            <a:prstClr val="black"/>
                          </a:solidFill>
                          <a:latin typeface="Cambria Math" panose="02040503050406030204" pitchFamily="18" charset="0"/>
                        </a:rPr>
                        <m:t>=</m:t>
                      </m:r>
                      <m:r>
                        <a:rPr lang="en-US" sz="2400" i="1">
                          <a:solidFill>
                            <a:prstClr val="black"/>
                          </a:solidFill>
                          <a:latin typeface="Cambria Math" panose="02040503050406030204" pitchFamily="18" charset="0"/>
                        </a:rPr>
                        <m:t>𝑡h𝑒</m:t>
                      </m:r>
                      <m:r>
                        <a:rPr lang="en-US" sz="2400" i="1">
                          <a:solidFill>
                            <a:prstClr val="black"/>
                          </a:solidFill>
                          <a:latin typeface="Cambria Math" panose="02040503050406030204" pitchFamily="18" charset="0"/>
                        </a:rPr>
                        <m:t> </m:t>
                      </m:r>
                      <m:r>
                        <a:rPr lang="en-US" sz="2400" i="1">
                          <a:solidFill>
                            <a:prstClr val="black"/>
                          </a:solidFill>
                          <a:latin typeface="Cambria Math" panose="02040503050406030204" pitchFamily="18" charset="0"/>
                        </a:rPr>
                        <m:t>𝐴𝑙𝑔𝑜</m:t>
                      </m:r>
                      <m:r>
                        <a:rPr lang="en-US" sz="2400" i="1">
                          <a:solidFill>
                            <a:prstClr val="black"/>
                          </a:solidFill>
                          <a:latin typeface="Cambria Math" panose="02040503050406030204" pitchFamily="18" charset="0"/>
                        </a:rPr>
                        <m:t>+</m:t>
                      </m:r>
                      <m:r>
                        <a:rPr lang="en-US" sz="2400" i="1">
                          <a:solidFill>
                            <a:prstClr val="black"/>
                          </a:solidFill>
                          <a:latin typeface="Cambria Math" panose="02040503050406030204" pitchFamily="18" charset="0"/>
                        </a:rPr>
                        <m:t>𝑃𝑎𝑟𝑎𝑚𝑒𝑡𝑒𝑟𝑠</m:t>
                      </m:r>
                      <m:r>
                        <a:rPr lang="en-US" sz="2400" i="1">
                          <a:solidFill>
                            <a:prstClr val="black"/>
                          </a:solidFill>
                          <a:latin typeface="Cambria Math" panose="02040503050406030204" pitchFamily="18" charset="0"/>
                        </a:rPr>
                        <m:t>+</m:t>
                      </m:r>
                      <m:r>
                        <a:rPr lang="en-US" sz="2400" i="1">
                          <a:solidFill>
                            <a:prstClr val="black"/>
                          </a:solidFill>
                          <a:latin typeface="Cambria Math" panose="02040503050406030204" pitchFamily="18" charset="0"/>
                        </a:rPr>
                        <m:t>𝐷𝑎𝑡𝑎</m:t>
                      </m:r>
                      <m:r>
                        <a:rPr lang="en-US" sz="2400" i="1">
                          <a:solidFill>
                            <a:prstClr val="black"/>
                          </a:solidFill>
                          <a:latin typeface="Cambria Math" panose="02040503050406030204" pitchFamily="18" charset="0"/>
                        </a:rPr>
                        <m:t> </m:t>
                      </m:r>
                      <m:r>
                        <a:rPr lang="en-US" sz="2400" i="1">
                          <a:solidFill>
                            <a:prstClr val="black"/>
                          </a:solidFill>
                          <a:latin typeface="Cambria Math" panose="02040503050406030204" pitchFamily="18" charset="0"/>
                        </a:rPr>
                        <m:t>𝑝𝑟𝑜𝑣𝑖𝑑𝑒𝑑</m:t>
                      </m:r>
                    </m:oMath>
                  </m:oMathPara>
                </a14:m>
                <a:endParaRPr lang="en-US" sz="2400" dirty="0">
                  <a:solidFill>
                    <a:prstClr val="black"/>
                  </a:solidFill>
                </a:endParaRPr>
              </a:p>
            </p:txBody>
          </p:sp>
        </mc:Choice>
        <mc:Fallback xmlns="">
          <p:sp>
            <p:nvSpPr>
              <p:cNvPr id="6" name="TextBox 5">
                <a:extLst>
                  <a:ext uri="{FF2B5EF4-FFF2-40B4-BE49-F238E27FC236}">
                    <a16:creationId xmlns:a16="http://schemas.microsoft.com/office/drawing/2014/main" id="{2CAB97B2-072E-774F-9866-0DAFA4FB11CE}"/>
                  </a:ext>
                </a:extLst>
              </p:cNvPr>
              <p:cNvSpPr txBox="1">
                <a:spLocks noRot="1" noChangeAspect="1" noMove="1" noResize="1" noEditPoints="1" noAdjustHandles="1" noChangeArrowheads="1" noChangeShapeType="1" noTextEdit="1"/>
              </p:cNvSpPr>
              <p:nvPr/>
            </p:nvSpPr>
            <p:spPr>
              <a:xfrm>
                <a:off x="0" y="2087433"/>
                <a:ext cx="9088770" cy="461665"/>
              </a:xfrm>
              <a:prstGeom prst="rect">
                <a:avLst/>
              </a:prstGeom>
              <a:blipFill>
                <a:blip r:embed="rId2"/>
                <a:stretch>
                  <a:fillRect b="-21622"/>
                </a:stretch>
              </a:blipFill>
            </p:spPr>
            <p:txBody>
              <a:bodyPr/>
              <a:lstStyle/>
              <a:p>
                <a:r>
                  <a:rPr lang="en-US">
                    <a:noFill/>
                  </a:rPr>
                  <a:t> </a:t>
                </a:r>
              </a:p>
            </p:txBody>
          </p:sp>
        </mc:Fallback>
      </mc:AlternateContent>
      <p:sp>
        <p:nvSpPr>
          <p:cNvPr id="11" name="Rectangle 10">
            <a:extLst>
              <a:ext uri="{FF2B5EF4-FFF2-40B4-BE49-F238E27FC236}">
                <a16:creationId xmlns:a16="http://schemas.microsoft.com/office/drawing/2014/main" id="{02FC7945-F70C-324C-9A46-B11365A26A72}"/>
              </a:ext>
            </a:extLst>
          </p:cNvPr>
          <p:cNvSpPr/>
          <p:nvPr/>
        </p:nvSpPr>
        <p:spPr>
          <a:xfrm>
            <a:off x="628650" y="4153989"/>
            <a:ext cx="8319407"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 more text to your analysis or engineer more data to help improve the model performance (same is often true in typical ML)</a:t>
            </a:r>
          </a:p>
        </p:txBody>
      </p:sp>
      <p:sp>
        <p:nvSpPr>
          <p:cNvPr id="12" name="Up Arrow 11">
            <a:extLst>
              <a:ext uri="{FF2B5EF4-FFF2-40B4-BE49-F238E27FC236}">
                <a16:creationId xmlns:a16="http://schemas.microsoft.com/office/drawing/2014/main" id="{88BE0390-BDC1-1B4B-98C3-1E6C295986D0}"/>
              </a:ext>
            </a:extLst>
          </p:cNvPr>
          <p:cNvSpPr/>
          <p:nvPr/>
        </p:nvSpPr>
        <p:spPr>
          <a:xfrm>
            <a:off x="7245743" y="2717074"/>
            <a:ext cx="1506371" cy="1463040"/>
          </a:xfrm>
          <a:prstGeom prst="up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260986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39EBF2-99FE-774C-A475-4681A8C98953}"/>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0466125C-EE43-A049-A0E3-0D5EC9B1C3E6}"/>
              </a:ext>
            </a:extLst>
          </p:cNvPr>
          <p:cNvSpPr>
            <a:spLocks noGrp="1"/>
          </p:cNvSpPr>
          <p:nvPr>
            <p:ph type="title"/>
          </p:nvPr>
        </p:nvSpPr>
        <p:spPr/>
        <p:txBody>
          <a:bodyPr/>
          <a:lstStyle/>
          <a:p>
            <a:r>
              <a:rPr lang="en-US" dirty="0" err="1"/>
              <a:t>Rtexttools</a:t>
            </a:r>
            <a:r>
              <a:rPr lang="en-US" dirty="0"/>
              <a:t> lets you apply many methods…</a:t>
            </a:r>
          </a:p>
        </p:txBody>
      </p:sp>
      <p:sp>
        <p:nvSpPr>
          <p:cNvPr id="4" name="Footer Placeholder 3">
            <a:extLst>
              <a:ext uri="{FF2B5EF4-FFF2-40B4-BE49-F238E27FC236}">
                <a16:creationId xmlns:a16="http://schemas.microsoft.com/office/drawing/2014/main" id="{F8059A45-D5B4-6C49-948D-3CB7316DBD64}"/>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3D4E758B-3460-3345-B5AF-835465E078F4}"/>
              </a:ext>
            </a:extLst>
          </p:cNvPr>
          <p:cNvSpPr>
            <a:spLocks noGrp="1"/>
          </p:cNvSpPr>
          <p:nvPr>
            <p:ph type="sldNum" sz="quarter" idx="4"/>
          </p:nvPr>
        </p:nvSpPr>
        <p:spPr/>
        <p:txBody>
          <a:bodyPr/>
          <a:lstStyle/>
          <a:p>
            <a:fld id="{37290FF7-652B-4475-AEAB-8B1A5D23AE09}" type="slidenum">
              <a:rPr lang="en-US" smtClean="0"/>
              <a:pPr/>
              <a:t>22</a:t>
            </a:fld>
            <a:endParaRPr lang="en-US" dirty="0"/>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2CAB97B2-072E-774F-9866-0DAFA4FB11CE}"/>
                  </a:ext>
                </a:extLst>
              </p:cNvPr>
              <p:cNvSpPr txBox="1"/>
              <p:nvPr/>
            </p:nvSpPr>
            <p:spPr>
              <a:xfrm>
                <a:off x="0" y="2087433"/>
                <a:ext cx="9088770" cy="46166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pt-BR" sz="2400" i="1">
                          <a:solidFill>
                            <a:prstClr val="black"/>
                          </a:solidFill>
                          <a:latin typeface="Cambria Math" panose="02040503050406030204" pitchFamily="18" charset="0"/>
                        </a:rPr>
                        <m:t>𝑓</m:t>
                      </m:r>
                      <m:d>
                        <m:dPr>
                          <m:ctrlPr>
                            <a:rPr lang="pt-BR" sz="2400" i="1">
                              <a:solidFill>
                                <a:prstClr val="black"/>
                              </a:solidFill>
                              <a:latin typeface="Cambria Math" panose="02040503050406030204" pitchFamily="18" charset="0"/>
                            </a:rPr>
                          </m:ctrlPr>
                        </m:dPr>
                        <m:e>
                          <m:r>
                            <a:rPr lang="en-US" sz="2400" i="1">
                              <a:solidFill>
                                <a:prstClr val="black"/>
                              </a:solidFill>
                              <a:latin typeface="Cambria Math" panose="02040503050406030204" pitchFamily="18" charset="0"/>
                            </a:rPr>
                            <m:t>𝑀𝑜𝑑𝑒𝑙𝑖𝑛𝑔</m:t>
                          </m:r>
                          <m:r>
                            <a:rPr lang="en-US" sz="2400" i="1">
                              <a:solidFill>
                                <a:prstClr val="black"/>
                              </a:solidFill>
                              <a:latin typeface="Cambria Math" panose="02040503050406030204" pitchFamily="18" charset="0"/>
                            </a:rPr>
                            <m:t> </m:t>
                          </m:r>
                          <m:r>
                            <a:rPr lang="en-US" sz="2400" i="1">
                              <a:solidFill>
                                <a:prstClr val="black"/>
                              </a:solidFill>
                              <a:latin typeface="Cambria Math" panose="02040503050406030204" pitchFamily="18" charset="0"/>
                            </a:rPr>
                            <m:t>𝑅𝑒𝑠𝑢𝑙𝑡𝑠</m:t>
                          </m:r>
                        </m:e>
                      </m:d>
                      <m:r>
                        <a:rPr lang="pt-BR" sz="2400" i="1">
                          <a:solidFill>
                            <a:prstClr val="black"/>
                          </a:solidFill>
                          <a:latin typeface="Cambria Math" panose="02040503050406030204" pitchFamily="18" charset="0"/>
                        </a:rPr>
                        <m:t>=</m:t>
                      </m:r>
                      <m:r>
                        <a:rPr lang="en-US" sz="2400" i="1">
                          <a:solidFill>
                            <a:prstClr val="black"/>
                          </a:solidFill>
                          <a:latin typeface="Cambria Math" panose="02040503050406030204" pitchFamily="18" charset="0"/>
                        </a:rPr>
                        <m:t>𝑡h𝑒</m:t>
                      </m:r>
                      <m:r>
                        <a:rPr lang="en-US" sz="2400" i="1">
                          <a:solidFill>
                            <a:prstClr val="black"/>
                          </a:solidFill>
                          <a:latin typeface="Cambria Math" panose="02040503050406030204" pitchFamily="18" charset="0"/>
                        </a:rPr>
                        <m:t> </m:t>
                      </m:r>
                      <m:r>
                        <a:rPr lang="en-US" sz="2400" i="1">
                          <a:solidFill>
                            <a:prstClr val="black"/>
                          </a:solidFill>
                          <a:latin typeface="Cambria Math" panose="02040503050406030204" pitchFamily="18" charset="0"/>
                        </a:rPr>
                        <m:t>𝐴𝑙𝑔𝑜</m:t>
                      </m:r>
                      <m:r>
                        <a:rPr lang="en-US" sz="2400" i="1">
                          <a:solidFill>
                            <a:prstClr val="black"/>
                          </a:solidFill>
                          <a:latin typeface="Cambria Math" panose="02040503050406030204" pitchFamily="18" charset="0"/>
                        </a:rPr>
                        <m:t>+</m:t>
                      </m:r>
                      <m:r>
                        <a:rPr lang="en-US" sz="2400" i="1">
                          <a:solidFill>
                            <a:prstClr val="black"/>
                          </a:solidFill>
                          <a:latin typeface="Cambria Math" panose="02040503050406030204" pitchFamily="18" charset="0"/>
                        </a:rPr>
                        <m:t>𝑃𝑎𝑟𝑎𝑚𝑒𝑡𝑒𝑟𝑠</m:t>
                      </m:r>
                      <m:r>
                        <a:rPr lang="en-US" sz="2400" i="1">
                          <a:solidFill>
                            <a:prstClr val="black"/>
                          </a:solidFill>
                          <a:latin typeface="Cambria Math" panose="02040503050406030204" pitchFamily="18" charset="0"/>
                        </a:rPr>
                        <m:t>+</m:t>
                      </m:r>
                      <m:r>
                        <a:rPr lang="en-US" sz="2400" i="1">
                          <a:solidFill>
                            <a:prstClr val="black"/>
                          </a:solidFill>
                          <a:latin typeface="Cambria Math" panose="02040503050406030204" pitchFamily="18" charset="0"/>
                        </a:rPr>
                        <m:t>𝐷𝑎𝑡𝑎</m:t>
                      </m:r>
                      <m:r>
                        <a:rPr lang="en-US" sz="2400" i="1">
                          <a:solidFill>
                            <a:prstClr val="black"/>
                          </a:solidFill>
                          <a:latin typeface="Cambria Math" panose="02040503050406030204" pitchFamily="18" charset="0"/>
                        </a:rPr>
                        <m:t> </m:t>
                      </m:r>
                      <m:r>
                        <a:rPr lang="en-US" sz="2400" i="1">
                          <a:solidFill>
                            <a:prstClr val="black"/>
                          </a:solidFill>
                          <a:latin typeface="Cambria Math" panose="02040503050406030204" pitchFamily="18" charset="0"/>
                        </a:rPr>
                        <m:t>𝑝𝑟𝑜𝑣𝑖𝑑𝑒𝑑</m:t>
                      </m:r>
                    </m:oMath>
                  </m:oMathPara>
                </a14:m>
                <a:endParaRPr lang="en-US" sz="2400" dirty="0">
                  <a:solidFill>
                    <a:prstClr val="black"/>
                  </a:solidFill>
                </a:endParaRPr>
              </a:p>
            </p:txBody>
          </p:sp>
        </mc:Choice>
        <mc:Fallback xmlns="">
          <p:sp>
            <p:nvSpPr>
              <p:cNvPr id="6" name="TextBox 5">
                <a:extLst>
                  <a:ext uri="{FF2B5EF4-FFF2-40B4-BE49-F238E27FC236}">
                    <a16:creationId xmlns:a16="http://schemas.microsoft.com/office/drawing/2014/main" id="{2CAB97B2-072E-774F-9866-0DAFA4FB11CE}"/>
                  </a:ext>
                </a:extLst>
              </p:cNvPr>
              <p:cNvSpPr txBox="1">
                <a:spLocks noRot="1" noChangeAspect="1" noMove="1" noResize="1" noEditPoints="1" noAdjustHandles="1" noChangeArrowheads="1" noChangeShapeType="1" noTextEdit="1"/>
              </p:cNvSpPr>
              <p:nvPr/>
            </p:nvSpPr>
            <p:spPr>
              <a:xfrm>
                <a:off x="0" y="2087433"/>
                <a:ext cx="9088770" cy="461665"/>
              </a:xfrm>
              <a:prstGeom prst="rect">
                <a:avLst/>
              </a:prstGeom>
              <a:blipFill>
                <a:blip r:embed="rId2"/>
                <a:stretch>
                  <a:fillRect b="-21622"/>
                </a:stretch>
              </a:blipFill>
            </p:spPr>
            <p:txBody>
              <a:bodyPr/>
              <a:lstStyle/>
              <a:p>
                <a:r>
                  <a:rPr lang="en-US">
                    <a:noFill/>
                  </a:rPr>
                  <a:t> </a:t>
                </a:r>
              </a:p>
            </p:txBody>
          </p:sp>
        </mc:Fallback>
      </mc:AlternateContent>
      <p:sp>
        <p:nvSpPr>
          <p:cNvPr id="11" name="Rectangle 10">
            <a:extLst>
              <a:ext uri="{FF2B5EF4-FFF2-40B4-BE49-F238E27FC236}">
                <a16:creationId xmlns:a16="http://schemas.microsoft.com/office/drawing/2014/main" id="{02FC7945-F70C-324C-9A46-B11365A26A72}"/>
              </a:ext>
            </a:extLst>
          </p:cNvPr>
          <p:cNvSpPr/>
          <p:nvPr/>
        </p:nvSpPr>
        <p:spPr>
          <a:xfrm>
            <a:off x="628650" y="4153989"/>
            <a:ext cx="8319407"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Many algorithmic approaches have tuning parameters which will impact model results.  For example, the `alpha` in elastic net is how the penalty is applied.</a:t>
            </a:r>
          </a:p>
        </p:txBody>
      </p:sp>
      <p:sp>
        <p:nvSpPr>
          <p:cNvPr id="12" name="Up Arrow 11">
            <a:extLst>
              <a:ext uri="{FF2B5EF4-FFF2-40B4-BE49-F238E27FC236}">
                <a16:creationId xmlns:a16="http://schemas.microsoft.com/office/drawing/2014/main" id="{88BE0390-BDC1-1B4B-98C3-1E6C295986D0}"/>
              </a:ext>
            </a:extLst>
          </p:cNvPr>
          <p:cNvSpPr/>
          <p:nvPr/>
        </p:nvSpPr>
        <p:spPr>
          <a:xfrm>
            <a:off x="5011990" y="2717074"/>
            <a:ext cx="1506371" cy="1463040"/>
          </a:xfrm>
          <a:prstGeom prst="up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017291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39EBF2-99FE-774C-A475-4681A8C98953}"/>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0466125C-EE43-A049-A0E3-0D5EC9B1C3E6}"/>
              </a:ext>
            </a:extLst>
          </p:cNvPr>
          <p:cNvSpPr>
            <a:spLocks noGrp="1"/>
          </p:cNvSpPr>
          <p:nvPr>
            <p:ph type="title"/>
          </p:nvPr>
        </p:nvSpPr>
        <p:spPr/>
        <p:txBody>
          <a:bodyPr/>
          <a:lstStyle/>
          <a:p>
            <a:r>
              <a:rPr lang="en-US" dirty="0" err="1"/>
              <a:t>Rtexttools</a:t>
            </a:r>
            <a:r>
              <a:rPr lang="en-US" dirty="0"/>
              <a:t> lets you apply many methods…</a:t>
            </a:r>
          </a:p>
        </p:txBody>
      </p:sp>
      <p:sp>
        <p:nvSpPr>
          <p:cNvPr id="4" name="Footer Placeholder 3">
            <a:extLst>
              <a:ext uri="{FF2B5EF4-FFF2-40B4-BE49-F238E27FC236}">
                <a16:creationId xmlns:a16="http://schemas.microsoft.com/office/drawing/2014/main" id="{F8059A45-D5B4-6C49-948D-3CB7316DBD64}"/>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3D4E758B-3460-3345-B5AF-835465E078F4}"/>
              </a:ext>
            </a:extLst>
          </p:cNvPr>
          <p:cNvSpPr>
            <a:spLocks noGrp="1"/>
          </p:cNvSpPr>
          <p:nvPr>
            <p:ph type="sldNum" sz="quarter" idx="4"/>
          </p:nvPr>
        </p:nvSpPr>
        <p:spPr/>
        <p:txBody>
          <a:bodyPr/>
          <a:lstStyle/>
          <a:p>
            <a:fld id="{37290FF7-652B-4475-AEAB-8B1A5D23AE09}" type="slidenum">
              <a:rPr lang="en-US" smtClean="0"/>
              <a:pPr/>
              <a:t>23</a:t>
            </a:fld>
            <a:endParaRPr lang="en-US" dirty="0"/>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2CAB97B2-072E-774F-9866-0DAFA4FB11CE}"/>
                  </a:ext>
                </a:extLst>
              </p:cNvPr>
              <p:cNvSpPr txBox="1"/>
              <p:nvPr/>
            </p:nvSpPr>
            <p:spPr>
              <a:xfrm>
                <a:off x="0" y="2087433"/>
                <a:ext cx="9088770" cy="46166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pt-BR" sz="2400" i="1">
                          <a:solidFill>
                            <a:prstClr val="black"/>
                          </a:solidFill>
                          <a:latin typeface="Cambria Math" panose="02040503050406030204" pitchFamily="18" charset="0"/>
                        </a:rPr>
                        <m:t>𝑓</m:t>
                      </m:r>
                      <m:d>
                        <m:dPr>
                          <m:ctrlPr>
                            <a:rPr lang="pt-BR" sz="2400" i="1">
                              <a:solidFill>
                                <a:prstClr val="black"/>
                              </a:solidFill>
                              <a:latin typeface="Cambria Math" panose="02040503050406030204" pitchFamily="18" charset="0"/>
                            </a:rPr>
                          </m:ctrlPr>
                        </m:dPr>
                        <m:e>
                          <m:r>
                            <a:rPr lang="en-US" sz="2400" i="1">
                              <a:solidFill>
                                <a:prstClr val="black"/>
                              </a:solidFill>
                              <a:latin typeface="Cambria Math" panose="02040503050406030204" pitchFamily="18" charset="0"/>
                            </a:rPr>
                            <m:t>𝑀𝑜𝑑𝑒𝑙𝑖𝑛𝑔</m:t>
                          </m:r>
                          <m:r>
                            <a:rPr lang="en-US" sz="2400" i="1">
                              <a:solidFill>
                                <a:prstClr val="black"/>
                              </a:solidFill>
                              <a:latin typeface="Cambria Math" panose="02040503050406030204" pitchFamily="18" charset="0"/>
                            </a:rPr>
                            <m:t> </m:t>
                          </m:r>
                          <m:r>
                            <a:rPr lang="en-US" sz="2400" i="1">
                              <a:solidFill>
                                <a:prstClr val="black"/>
                              </a:solidFill>
                              <a:latin typeface="Cambria Math" panose="02040503050406030204" pitchFamily="18" charset="0"/>
                            </a:rPr>
                            <m:t>𝑅𝑒𝑠𝑢𝑙𝑡𝑠</m:t>
                          </m:r>
                        </m:e>
                      </m:d>
                      <m:r>
                        <a:rPr lang="pt-BR" sz="2400" i="1">
                          <a:solidFill>
                            <a:prstClr val="black"/>
                          </a:solidFill>
                          <a:latin typeface="Cambria Math" panose="02040503050406030204" pitchFamily="18" charset="0"/>
                        </a:rPr>
                        <m:t>=</m:t>
                      </m:r>
                      <m:r>
                        <a:rPr lang="en-US" sz="2400" i="1">
                          <a:solidFill>
                            <a:prstClr val="black"/>
                          </a:solidFill>
                          <a:latin typeface="Cambria Math" panose="02040503050406030204" pitchFamily="18" charset="0"/>
                        </a:rPr>
                        <m:t>𝑡h𝑒</m:t>
                      </m:r>
                      <m:r>
                        <a:rPr lang="en-US" sz="2400" i="1">
                          <a:solidFill>
                            <a:prstClr val="black"/>
                          </a:solidFill>
                          <a:latin typeface="Cambria Math" panose="02040503050406030204" pitchFamily="18" charset="0"/>
                        </a:rPr>
                        <m:t> </m:t>
                      </m:r>
                      <m:r>
                        <a:rPr lang="en-US" sz="2400" i="1">
                          <a:solidFill>
                            <a:prstClr val="black"/>
                          </a:solidFill>
                          <a:latin typeface="Cambria Math" panose="02040503050406030204" pitchFamily="18" charset="0"/>
                        </a:rPr>
                        <m:t>𝐴𝑙𝑔𝑜</m:t>
                      </m:r>
                      <m:r>
                        <a:rPr lang="en-US" sz="2400" i="1">
                          <a:solidFill>
                            <a:prstClr val="black"/>
                          </a:solidFill>
                          <a:latin typeface="Cambria Math" panose="02040503050406030204" pitchFamily="18" charset="0"/>
                        </a:rPr>
                        <m:t>+</m:t>
                      </m:r>
                      <m:r>
                        <a:rPr lang="en-US" sz="2400" i="1">
                          <a:solidFill>
                            <a:prstClr val="black"/>
                          </a:solidFill>
                          <a:latin typeface="Cambria Math" panose="02040503050406030204" pitchFamily="18" charset="0"/>
                        </a:rPr>
                        <m:t>𝑃𝑎𝑟𝑎𝑚𝑒𝑡𝑒𝑟𝑠</m:t>
                      </m:r>
                      <m:r>
                        <a:rPr lang="en-US" sz="2400" i="1">
                          <a:solidFill>
                            <a:prstClr val="black"/>
                          </a:solidFill>
                          <a:latin typeface="Cambria Math" panose="02040503050406030204" pitchFamily="18" charset="0"/>
                        </a:rPr>
                        <m:t>+</m:t>
                      </m:r>
                      <m:r>
                        <a:rPr lang="en-US" sz="2400" i="1">
                          <a:solidFill>
                            <a:prstClr val="black"/>
                          </a:solidFill>
                          <a:latin typeface="Cambria Math" panose="02040503050406030204" pitchFamily="18" charset="0"/>
                        </a:rPr>
                        <m:t>𝐷𝑎𝑡𝑎</m:t>
                      </m:r>
                      <m:r>
                        <a:rPr lang="en-US" sz="2400" i="1">
                          <a:solidFill>
                            <a:prstClr val="black"/>
                          </a:solidFill>
                          <a:latin typeface="Cambria Math" panose="02040503050406030204" pitchFamily="18" charset="0"/>
                        </a:rPr>
                        <m:t> </m:t>
                      </m:r>
                      <m:r>
                        <a:rPr lang="en-US" sz="2400" i="1">
                          <a:solidFill>
                            <a:prstClr val="black"/>
                          </a:solidFill>
                          <a:latin typeface="Cambria Math" panose="02040503050406030204" pitchFamily="18" charset="0"/>
                        </a:rPr>
                        <m:t>𝑝𝑟𝑜𝑣𝑖𝑑𝑒𝑑</m:t>
                      </m:r>
                    </m:oMath>
                  </m:oMathPara>
                </a14:m>
                <a:endParaRPr lang="en-US" sz="2400" dirty="0">
                  <a:solidFill>
                    <a:prstClr val="black"/>
                  </a:solidFill>
                </a:endParaRPr>
              </a:p>
            </p:txBody>
          </p:sp>
        </mc:Choice>
        <mc:Fallback xmlns="">
          <p:sp>
            <p:nvSpPr>
              <p:cNvPr id="6" name="TextBox 5">
                <a:extLst>
                  <a:ext uri="{FF2B5EF4-FFF2-40B4-BE49-F238E27FC236}">
                    <a16:creationId xmlns:a16="http://schemas.microsoft.com/office/drawing/2014/main" id="{2CAB97B2-072E-774F-9866-0DAFA4FB11CE}"/>
                  </a:ext>
                </a:extLst>
              </p:cNvPr>
              <p:cNvSpPr txBox="1">
                <a:spLocks noRot="1" noChangeAspect="1" noMove="1" noResize="1" noEditPoints="1" noAdjustHandles="1" noChangeArrowheads="1" noChangeShapeType="1" noTextEdit="1"/>
              </p:cNvSpPr>
              <p:nvPr/>
            </p:nvSpPr>
            <p:spPr>
              <a:xfrm>
                <a:off x="0" y="2087433"/>
                <a:ext cx="9088770" cy="461665"/>
              </a:xfrm>
              <a:prstGeom prst="rect">
                <a:avLst/>
              </a:prstGeom>
              <a:blipFill>
                <a:blip r:embed="rId2"/>
                <a:stretch>
                  <a:fillRect b="-21622"/>
                </a:stretch>
              </a:blipFill>
            </p:spPr>
            <p:txBody>
              <a:bodyPr/>
              <a:lstStyle/>
              <a:p>
                <a:r>
                  <a:rPr lang="en-US">
                    <a:noFill/>
                  </a:rPr>
                  <a:t> </a:t>
                </a:r>
              </a:p>
            </p:txBody>
          </p:sp>
        </mc:Fallback>
      </mc:AlternateContent>
      <p:sp>
        <p:nvSpPr>
          <p:cNvPr id="11" name="Rectangle 10">
            <a:extLst>
              <a:ext uri="{FF2B5EF4-FFF2-40B4-BE49-F238E27FC236}">
                <a16:creationId xmlns:a16="http://schemas.microsoft.com/office/drawing/2014/main" id="{02FC7945-F70C-324C-9A46-B11365A26A72}"/>
              </a:ext>
            </a:extLst>
          </p:cNvPr>
          <p:cNvSpPr/>
          <p:nvPr/>
        </p:nvSpPr>
        <p:spPr>
          <a:xfrm>
            <a:off x="628650" y="4153989"/>
            <a:ext cx="8319407"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Obviously, the choice of machine learning technique will impact the modeling results.   Simple decision trees learn patterns differently than ensemble models like RF etc.  Often with complexity comes a computation and </a:t>
            </a:r>
            <a:r>
              <a:rPr lang="en-US" dirty="0" err="1"/>
              <a:t>explainability</a:t>
            </a:r>
            <a:r>
              <a:rPr lang="en-US" dirty="0"/>
              <a:t> tradeoff.</a:t>
            </a:r>
          </a:p>
        </p:txBody>
      </p:sp>
      <p:sp>
        <p:nvSpPr>
          <p:cNvPr id="12" name="Up Arrow 11">
            <a:extLst>
              <a:ext uri="{FF2B5EF4-FFF2-40B4-BE49-F238E27FC236}">
                <a16:creationId xmlns:a16="http://schemas.microsoft.com/office/drawing/2014/main" id="{88BE0390-BDC1-1B4B-98C3-1E6C295986D0}"/>
              </a:ext>
            </a:extLst>
          </p:cNvPr>
          <p:cNvSpPr/>
          <p:nvPr/>
        </p:nvSpPr>
        <p:spPr>
          <a:xfrm>
            <a:off x="3274628" y="2717074"/>
            <a:ext cx="1506371" cy="1463040"/>
          </a:xfrm>
          <a:prstGeom prst="up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255219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39EBF2-99FE-774C-A475-4681A8C98953}"/>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0466125C-EE43-A049-A0E3-0D5EC9B1C3E6}"/>
              </a:ext>
            </a:extLst>
          </p:cNvPr>
          <p:cNvSpPr>
            <a:spLocks noGrp="1"/>
          </p:cNvSpPr>
          <p:nvPr>
            <p:ph type="title"/>
          </p:nvPr>
        </p:nvSpPr>
        <p:spPr/>
        <p:txBody>
          <a:bodyPr/>
          <a:lstStyle/>
          <a:p>
            <a:r>
              <a:rPr lang="en-US" dirty="0" err="1"/>
              <a:t>Rtexttools</a:t>
            </a:r>
            <a:r>
              <a:rPr lang="en-US" dirty="0"/>
              <a:t> lets you apply many methods…</a:t>
            </a:r>
          </a:p>
        </p:txBody>
      </p:sp>
      <p:sp>
        <p:nvSpPr>
          <p:cNvPr id="4" name="Footer Placeholder 3">
            <a:extLst>
              <a:ext uri="{FF2B5EF4-FFF2-40B4-BE49-F238E27FC236}">
                <a16:creationId xmlns:a16="http://schemas.microsoft.com/office/drawing/2014/main" id="{F8059A45-D5B4-6C49-948D-3CB7316DBD64}"/>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3D4E758B-3460-3345-B5AF-835465E078F4}"/>
              </a:ext>
            </a:extLst>
          </p:cNvPr>
          <p:cNvSpPr>
            <a:spLocks noGrp="1"/>
          </p:cNvSpPr>
          <p:nvPr>
            <p:ph type="sldNum" sz="quarter" idx="4"/>
          </p:nvPr>
        </p:nvSpPr>
        <p:spPr/>
        <p:txBody>
          <a:bodyPr/>
          <a:lstStyle/>
          <a:p>
            <a:fld id="{37290FF7-652B-4475-AEAB-8B1A5D23AE09}" type="slidenum">
              <a:rPr lang="en-US" smtClean="0"/>
              <a:pPr/>
              <a:t>24</a:t>
            </a:fld>
            <a:endParaRPr lang="en-US" dirty="0"/>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2CAB97B2-072E-774F-9866-0DAFA4FB11CE}"/>
                  </a:ext>
                </a:extLst>
              </p:cNvPr>
              <p:cNvSpPr txBox="1"/>
              <p:nvPr/>
            </p:nvSpPr>
            <p:spPr>
              <a:xfrm>
                <a:off x="0" y="2087433"/>
                <a:ext cx="9088770" cy="46166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pt-BR" sz="2400" i="1">
                          <a:solidFill>
                            <a:prstClr val="black"/>
                          </a:solidFill>
                          <a:latin typeface="Cambria Math" panose="02040503050406030204" pitchFamily="18" charset="0"/>
                        </a:rPr>
                        <m:t>𝑓</m:t>
                      </m:r>
                      <m:d>
                        <m:dPr>
                          <m:ctrlPr>
                            <a:rPr lang="pt-BR" sz="2400" i="1">
                              <a:solidFill>
                                <a:prstClr val="black"/>
                              </a:solidFill>
                              <a:latin typeface="Cambria Math" panose="02040503050406030204" pitchFamily="18" charset="0"/>
                            </a:rPr>
                          </m:ctrlPr>
                        </m:dPr>
                        <m:e>
                          <m:r>
                            <a:rPr lang="en-US" sz="2400" i="1">
                              <a:solidFill>
                                <a:prstClr val="black"/>
                              </a:solidFill>
                              <a:latin typeface="Cambria Math" panose="02040503050406030204" pitchFamily="18" charset="0"/>
                            </a:rPr>
                            <m:t>𝑀𝑜𝑑𝑒𝑙𝑖𝑛𝑔</m:t>
                          </m:r>
                          <m:r>
                            <a:rPr lang="en-US" sz="2400" i="1">
                              <a:solidFill>
                                <a:prstClr val="black"/>
                              </a:solidFill>
                              <a:latin typeface="Cambria Math" panose="02040503050406030204" pitchFamily="18" charset="0"/>
                            </a:rPr>
                            <m:t> </m:t>
                          </m:r>
                          <m:r>
                            <a:rPr lang="en-US" sz="2400" i="1">
                              <a:solidFill>
                                <a:prstClr val="black"/>
                              </a:solidFill>
                              <a:latin typeface="Cambria Math" panose="02040503050406030204" pitchFamily="18" charset="0"/>
                            </a:rPr>
                            <m:t>𝑅𝑒𝑠𝑢𝑙𝑡𝑠</m:t>
                          </m:r>
                        </m:e>
                      </m:d>
                      <m:r>
                        <a:rPr lang="pt-BR" sz="2400" i="1">
                          <a:solidFill>
                            <a:prstClr val="black"/>
                          </a:solidFill>
                          <a:latin typeface="Cambria Math" panose="02040503050406030204" pitchFamily="18" charset="0"/>
                        </a:rPr>
                        <m:t>=</m:t>
                      </m:r>
                      <m:r>
                        <a:rPr lang="en-US" sz="2400" i="1">
                          <a:solidFill>
                            <a:prstClr val="black"/>
                          </a:solidFill>
                          <a:latin typeface="Cambria Math" panose="02040503050406030204" pitchFamily="18" charset="0"/>
                        </a:rPr>
                        <m:t>𝑡h𝑒</m:t>
                      </m:r>
                      <m:r>
                        <a:rPr lang="en-US" sz="2400" i="1">
                          <a:solidFill>
                            <a:prstClr val="black"/>
                          </a:solidFill>
                          <a:latin typeface="Cambria Math" panose="02040503050406030204" pitchFamily="18" charset="0"/>
                        </a:rPr>
                        <m:t> </m:t>
                      </m:r>
                      <m:r>
                        <a:rPr lang="en-US" sz="2400" i="1">
                          <a:solidFill>
                            <a:prstClr val="black"/>
                          </a:solidFill>
                          <a:latin typeface="Cambria Math" panose="02040503050406030204" pitchFamily="18" charset="0"/>
                        </a:rPr>
                        <m:t>𝐴𝑙𝑔𝑜</m:t>
                      </m:r>
                      <m:r>
                        <a:rPr lang="en-US" sz="2400" i="1">
                          <a:solidFill>
                            <a:prstClr val="black"/>
                          </a:solidFill>
                          <a:latin typeface="Cambria Math" panose="02040503050406030204" pitchFamily="18" charset="0"/>
                        </a:rPr>
                        <m:t>+</m:t>
                      </m:r>
                      <m:r>
                        <a:rPr lang="en-US" sz="2400" i="1">
                          <a:solidFill>
                            <a:prstClr val="black"/>
                          </a:solidFill>
                          <a:latin typeface="Cambria Math" panose="02040503050406030204" pitchFamily="18" charset="0"/>
                        </a:rPr>
                        <m:t>𝑃𝑎𝑟𝑎𝑚𝑒𝑡𝑒𝑟𝑠</m:t>
                      </m:r>
                      <m:r>
                        <a:rPr lang="en-US" sz="2400" i="1">
                          <a:solidFill>
                            <a:prstClr val="black"/>
                          </a:solidFill>
                          <a:latin typeface="Cambria Math" panose="02040503050406030204" pitchFamily="18" charset="0"/>
                        </a:rPr>
                        <m:t>+</m:t>
                      </m:r>
                      <m:r>
                        <a:rPr lang="en-US" sz="2400" i="1">
                          <a:solidFill>
                            <a:prstClr val="black"/>
                          </a:solidFill>
                          <a:latin typeface="Cambria Math" panose="02040503050406030204" pitchFamily="18" charset="0"/>
                        </a:rPr>
                        <m:t>𝐷𝑎𝑡𝑎</m:t>
                      </m:r>
                      <m:r>
                        <a:rPr lang="en-US" sz="2400" i="1">
                          <a:solidFill>
                            <a:prstClr val="black"/>
                          </a:solidFill>
                          <a:latin typeface="Cambria Math" panose="02040503050406030204" pitchFamily="18" charset="0"/>
                        </a:rPr>
                        <m:t> </m:t>
                      </m:r>
                      <m:r>
                        <a:rPr lang="en-US" sz="2400" i="1">
                          <a:solidFill>
                            <a:prstClr val="black"/>
                          </a:solidFill>
                          <a:latin typeface="Cambria Math" panose="02040503050406030204" pitchFamily="18" charset="0"/>
                        </a:rPr>
                        <m:t>𝑝𝑟𝑜𝑣𝑖𝑑𝑒𝑑</m:t>
                      </m:r>
                    </m:oMath>
                  </m:oMathPara>
                </a14:m>
                <a:endParaRPr lang="en-US" sz="2400" dirty="0">
                  <a:solidFill>
                    <a:prstClr val="black"/>
                  </a:solidFill>
                </a:endParaRPr>
              </a:p>
            </p:txBody>
          </p:sp>
        </mc:Choice>
        <mc:Fallback xmlns="">
          <p:sp>
            <p:nvSpPr>
              <p:cNvPr id="6" name="TextBox 5">
                <a:extLst>
                  <a:ext uri="{FF2B5EF4-FFF2-40B4-BE49-F238E27FC236}">
                    <a16:creationId xmlns:a16="http://schemas.microsoft.com/office/drawing/2014/main" id="{2CAB97B2-072E-774F-9866-0DAFA4FB11CE}"/>
                  </a:ext>
                </a:extLst>
              </p:cNvPr>
              <p:cNvSpPr txBox="1">
                <a:spLocks noRot="1" noChangeAspect="1" noMove="1" noResize="1" noEditPoints="1" noAdjustHandles="1" noChangeArrowheads="1" noChangeShapeType="1" noTextEdit="1"/>
              </p:cNvSpPr>
              <p:nvPr/>
            </p:nvSpPr>
            <p:spPr>
              <a:xfrm>
                <a:off x="0" y="2087433"/>
                <a:ext cx="9088770" cy="461665"/>
              </a:xfrm>
              <a:prstGeom prst="rect">
                <a:avLst/>
              </a:prstGeom>
              <a:blipFill>
                <a:blip r:embed="rId2"/>
                <a:stretch>
                  <a:fillRect b="-21622"/>
                </a:stretch>
              </a:blipFill>
            </p:spPr>
            <p:txBody>
              <a:bodyPr/>
              <a:lstStyle/>
              <a:p>
                <a:r>
                  <a:rPr lang="en-US">
                    <a:noFill/>
                  </a:rPr>
                  <a:t> </a:t>
                </a:r>
              </a:p>
            </p:txBody>
          </p:sp>
        </mc:Fallback>
      </mc:AlternateContent>
      <p:sp>
        <p:nvSpPr>
          <p:cNvPr id="11" name="Rectangle 10">
            <a:extLst>
              <a:ext uri="{FF2B5EF4-FFF2-40B4-BE49-F238E27FC236}">
                <a16:creationId xmlns:a16="http://schemas.microsoft.com/office/drawing/2014/main" id="{02FC7945-F70C-324C-9A46-B11365A26A72}"/>
              </a:ext>
            </a:extLst>
          </p:cNvPr>
          <p:cNvSpPr/>
          <p:nvPr/>
        </p:nvSpPr>
        <p:spPr>
          <a:xfrm>
            <a:off x="628650" y="4153989"/>
            <a:ext cx="8319407"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Rtexttools</a:t>
            </a:r>
            <a:r>
              <a:rPr lang="en-US" dirty="0"/>
              <a:t> lets you apply methods simultaneously in code (not in computation) to try to find the best classification.  </a:t>
            </a:r>
            <a:endParaRPr lang="en-US" i="1" dirty="0"/>
          </a:p>
        </p:txBody>
      </p:sp>
      <p:sp>
        <p:nvSpPr>
          <p:cNvPr id="12" name="Up Arrow 11">
            <a:extLst>
              <a:ext uri="{FF2B5EF4-FFF2-40B4-BE49-F238E27FC236}">
                <a16:creationId xmlns:a16="http://schemas.microsoft.com/office/drawing/2014/main" id="{88BE0390-BDC1-1B4B-98C3-1E6C295986D0}"/>
              </a:ext>
            </a:extLst>
          </p:cNvPr>
          <p:cNvSpPr/>
          <p:nvPr/>
        </p:nvSpPr>
        <p:spPr>
          <a:xfrm>
            <a:off x="3274628" y="2717074"/>
            <a:ext cx="1506371" cy="1463040"/>
          </a:xfrm>
          <a:prstGeom prst="up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Free 2 Cents Cliparts, Download Free Clip Art, Free Clip Art on Clipart  Library">
            <a:extLst>
              <a:ext uri="{FF2B5EF4-FFF2-40B4-BE49-F238E27FC236}">
                <a16:creationId xmlns:a16="http://schemas.microsoft.com/office/drawing/2014/main" id="{041696E2-DEA6-D84B-B96E-2F6401A3FB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8650" y="5309604"/>
            <a:ext cx="1664104" cy="1023556"/>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FE38B06E-93F2-9C4F-AFD9-43BC958AEC3D}"/>
              </a:ext>
            </a:extLst>
          </p:cNvPr>
          <p:cNvSpPr/>
          <p:nvPr/>
        </p:nvSpPr>
        <p:spPr>
          <a:xfrm>
            <a:off x="2258385" y="5425307"/>
            <a:ext cx="5844608" cy="646331"/>
          </a:xfrm>
          <a:prstGeom prst="rect">
            <a:avLst/>
          </a:prstGeom>
        </p:spPr>
        <p:txBody>
          <a:bodyPr wrap="square">
            <a:spAutoFit/>
          </a:bodyPr>
          <a:lstStyle/>
          <a:p>
            <a:r>
              <a:rPr lang="en-US" i="1" dirty="0"/>
              <a:t>Given my limited research I am impressed with its ease though not its implementation for new documents.</a:t>
            </a:r>
            <a:endParaRPr lang="en-US" dirty="0"/>
          </a:p>
        </p:txBody>
      </p:sp>
    </p:spTree>
    <p:extLst>
      <p:ext uri="{BB962C8B-B14F-4D97-AF65-F5344CB8AC3E}">
        <p14:creationId xmlns:p14="http://schemas.microsoft.com/office/powerpoint/2010/main" val="31320829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1C9CC24-B375-4226-BF2B-61FADBBA6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70A28E-4FD8-4474-A206-E15B5EBB30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1084747"/>
            <a:ext cx="9141714" cy="3294207"/>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39647E21-5366-4638-AC97-D8CD4111EB5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l="8235" r="8214" b="45501"/>
          <a:stretch>
            <a:fillRect/>
          </a:stretch>
        </p:blipFill>
        <p:spPr>
          <a:xfrm flipV="1">
            <a:off x="0" y="0"/>
            <a:ext cx="9143999" cy="4473360"/>
          </a:xfrm>
          <a:custGeom>
            <a:avLst/>
            <a:gdLst>
              <a:gd name="connsiteX0" fmla="*/ 0 w 12191999"/>
              <a:gd name="connsiteY0" fmla="*/ 4473360 h 4473360"/>
              <a:gd name="connsiteX1" fmla="*/ 12191999 w 12191999"/>
              <a:gd name="connsiteY1" fmla="*/ 4473360 h 4473360"/>
              <a:gd name="connsiteX2" fmla="*/ 12191999 w 12191999"/>
              <a:gd name="connsiteY2" fmla="*/ 0 h 4473360"/>
              <a:gd name="connsiteX3" fmla="*/ 0 w 12191999"/>
              <a:gd name="connsiteY3" fmla="*/ 0 h 4473360"/>
            </a:gdLst>
            <a:ahLst/>
            <a:cxnLst>
              <a:cxn ang="0">
                <a:pos x="connsiteX0" y="connsiteY0"/>
              </a:cxn>
              <a:cxn ang="0">
                <a:pos x="connsiteX1" y="connsiteY1"/>
              </a:cxn>
              <a:cxn ang="0">
                <a:pos x="connsiteX2" y="connsiteY2"/>
              </a:cxn>
              <a:cxn ang="0">
                <a:pos x="connsiteX3" y="connsiteY3"/>
              </a:cxn>
            </a:cxnLst>
            <a:rect l="l" t="t" r="r" b="b"/>
            <a:pathLst>
              <a:path w="12191999" h="4473360">
                <a:moveTo>
                  <a:pt x="0" y="4473360"/>
                </a:moveTo>
                <a:lnTo>
                  <a:pt x="12191999" y="4473360"/>
                </a:lnTo>
                <a:lnTo>
                  <a:pt x="12191999" y="0"/>
                </a:lnTo>
                <a:lnTo>
                  <a:pt x="0" y="0"/>
                </a:lnTo>
                <a:close/>
              </a:path>
            </a:pathLst>
          </a:custGeom>
        </p:spPr>
      </p:pic>
      <p:sp>
        <p:nvSpPr>
          <p:cNvPr id="3" name="Title 2">
            <a:extLst>
              <a:ext uri="{FF2B5EF4-FFF2-40B4-BE49-F238E27FC236}">
                <a16:creationId xmlns:a16="http://schemas.microsoft.com/office/drawing/2014/main" id="{4D7063FE-F735-8840-A6AB-DC6A59783EB7}"/>
              </a:ext>
            </a:extLst>
          </p:cNvPr>
          <p:cNvSpPr>
            <a:spLocks noGrp="1"/>
          </p:cNvSpPr>
          <p:nvPr>
            <p:ph type="title"/>
          </p:nvPr>
        </p:nvSpPr>
        <p:spPr>
          <a:xfrm>
            <a:off x="565443" y="2076450"/>
            <a:ext cx="8013114" cy="1345134"/>
          </a:xfrm>
        </p:spPr>
        <p:txBody>
          <a:bodyPr vert="horz" lIns="91440" tIns="45720" rIns="91440" bIns="45720" rtlCol="0" anchor="ctr">
            <a:normAutofit/>
          </a:bodyPr>
          <a:lstStyle/>
          <a:p>
            <a:pPr algn="ctr" defTabSz="914400"/>
            <a:r>
              <a:rPr lang="en-US" sz="4500" kern="1200" dirty="0">
                <a:solidFill>
                  <a:srgbClr val="FFFFFF"/>
                </a:solidFill>
                <a:latin typeface="+mj-lt"/>
                <a:ea typeface="+mj-ea"/>
                <a:cs typeface="+mj-cs"/>
              </a:rPr>
              <a:t>Simply pass in the supported algos…</a:t>
            </a:r>
          </a:p>
        </p:txBody>
      </p:sp>
      <p:sp>
        <p:nvSpPr>
          <p:cNvPr id="2" name="Date Placeholder 1">
            <a:extLst>
              <a:ext uri="{FF2B5EF4-FFF2-40B4-BE49-F238E27FC236}">
                <a16:creationId xmlns:a16="http://schemas.microsoft.com/office/drawing/2014/main" id="{513EF471-5286-084C-92FA-D5FE212FF181}"/>
              </a:ext>
            </a:extLst>
          </p:cNvPr>
          <p:cNvSpPr>
            <a:spLocks noGrp="1"/>
          </p:cNvSpPr>
          <p:nvPr>
            <p:ph type="dt" sz="half" idx="10"/>
          </p:nvPr>
        </p:nvSpPr>
        <p:spPr>
          <a:xfrm>
            <a:off x="569214" y="6223702"/>
            <a:ext cx="1783080" cy="314067"/>
          </a:xfrm>
        </p:spPr>
        <p:txBody>
          <a:bodyPr vert="horz" lIns="91440" tIns="45720" rIns="91440" bIns="45720" rtlCol="0" anchor="ctr">
            <a:normAutofit/>
          </a:bodyPr>
          <a:lstStyle/>
          <a:p>
            <a:pPr>
              <a:spcAft>
                <a:spcPts val="600"/>
              </a:spcAft>
            </a:pPr>
            <a:fld id="{6700A58B-DD98-43D0-B791-721480A02982}" type="datetime1">
              <a:rPr lang="en-US">
                <a:solidFill>
                  <a:srgbClr val="898989"/>
                </a:solidFill>
              </a:rPr>
              <a:pPr>
                <a:spcAft>
                  <a:spcPts val="600"/>
                </a:spcAft>
              </a:pPr>
              <a:t>8/15/23</a:t>
            </a:fld>
            <a:endParaRPr lang="en-US">
              <a:solidFill>
                <a:srgbClr val="898989"/>
              </a:solidFill>
            </a:endParaRPr>
          </a:p>
        </p:txBody>
      </p:sp>
      <p:sp>
        <p:nvSpPr>
          <p:cNvPr id="4" name="Footer Placeholder 3">
            <a:extLst>
              <a:ext uri="{FF2B5EF4-FFF2-40B4-BE49-F238E27FC236}">
                <a16:creationId xmlns:a16="http://schemas.microsoft.com/office/drawing/2014/main" id="{5A69CC99-27A9-3C4B-9076-61A1309D4131}"/>
              </a:ext>
            </a:extLst>
          </p:cNvPr>
          <p:cNvSpPr>
            <a:spLocks noGrp="1"/>
          </p:cNvSpPr>
          <p:nvPr>
            <p:ph type="ftr" sz="quarter" idx="3"/>
          </p:nvPr>
        </p:nvSpPr>
        <p:spPr>
          <a:xfrm>
            <a:off x="2411730" y="6223702"/>
            <a:ext cx="4320540" cy="314067"/>
          </a:xfrm>
        </p:spPr>
        <p:txBody>
          <a:bodyPr vert="horz" lIns="91440" tIns="45720" rIns="91440" bIns="45720" rtlCol="0" anchor="ctr">
            <a:normAutofit/>
          </a:bodyPr>
          <a:lstStyle/>
          <a:p>
            <a:pPr>
              <a:spcAft>
                <a:spcPts val="600"/>
              </a:spcAft>
            </a:pPr>
            <a:r>
              <a:rPr lang="en-US" kern="1200">
                <a:solidFill>
                  <a:srgbClr val="898989"/>
                </a:solidFill>
                <a:latin typeface="+mn-lt"/>
                <a:ea typeface="+mn-ea"/>
                <a:cs typeface="+mn-cs"/>
              </a:rPr>
              <a:t>Kwartler</a:t>
            </a:r>
          </a:p>
        </p:txBody>
      </p:sp>
      <p:sp>
        <p:nvSpPr>
          <p:cNvPr id="5" name="Slide Number Placeholder 4">
            <a:extLst>
              <a:ext uri="{FF2B5EF4-FFF2-40B4-BE49-F238E27FC236}">
                <a16:creationId xmlns:a16="http://schemas.microsoft.com/office/drawing/2014/main" id="{DA2221D4-DD16-7746-9712-EEE46927D206}"/>
              </a:ext>
            </a:extLst>
          </p:cNvPr>
          <p:cNvSpPr>
            <a:spLocks noGrp="1"/>
          </p:cNvSpPr>
          <p:nvPr>
            <p:ph type="sldNum" sz="quarter" idx="4"/>
          </p:nvPr>
        </p:nvSpPr>
        <p:spPr>
          <a:xfrm>
            <a:off x="8150511" y="6223702"/>
            <a:ext cx="428046" cy="314067"/>
          </a:xfrm>
        </p:spPr>
        <p:txBody>
          <a:bodyPr vert="horz" lIns="91440" tIns="45720" rIns="91440" bIns="45720" rtlCol="0" anchor="ctr">
            <a:normAutofit/>
          </a:bodyPr>
          <a:lstStyle/>
          <a:p>
            <a:pPr algn="r">
              <a:spcAft>
                <a:spcPts val="600"/>
              </a:spcAft>
            </a:pPr>
            <a:fld id="{37290FF7-652B-4475-AEAB-8B1A5D23AE09}" type="slidenum">
              <a:rPr lang="en-US" sz="800">
                <a:solidFill>
                  <a:srgbClr val="898989"/>
                </a:solidFill>
              </a:rPr>
              <a:pPr algn="r">
                <a:spcAft>
                  <a:spcPts val="600"/>
                </a:spcAft>
              </a:pPr>
              <a:t>25</a:t>
            </a:fld>
            <a:endParaRPr lang="en-US" sz="800">
              <a:solidFill>
                <a:srgbClr val="898989"/>
              </a:solidFill>
            </a:endParaRPr>
          </a:p>
        </p:txBody>
      </p:sp>
      <p:sp>
        <p:nvSpPr>
          <p:cNvPr id="6" name="Rectangle 5">
            <a:extLst>
              <a:ext uri="{FF2B5EF4-FFF2-40B4-BE49-F238E27FC236}">
                <a16:creationId xmlns:a16="http://schemas.microsoft.com/office/drawing/2014/main" id="{AB8A0A53-D300-1D4C-802E-616FDF920102}"/>
              </a:ext>
            </a:extLst>
          </p:cNvPr>
          <p:cNvSpPr/>
          <p:nvPr/>
        </p:nvSpPr>
        <p:spPr>
          <a:xfrm>
            <a:off x="241663" y="4775608"/>
            <a:ext cx="8660674" cy="369332"/>
          </a:xfrm>
          <a:prstGeom prst="rect">
            <a:avLst/>
          </a:prstGeom>
          <a:solidFill>
            <a:schemeClr val="accent2"/>
          </a:solidFill>
        </p:spPr>
        <p:txBody>
          <a:bodyPr wrap="square">
            <a:spAutoFit/>
          </a:bodyPr>
          <a:lstStyle/>
          <a:p>
            <a:pPr>
              <a:spcAft>
                <a:spcPts val="600"/>
              </a:spcAft>
            </a:pPr>
            <a:r>
              <a:rPr lang="en-US" dirty="0">
                <a:latin typeface="Consolas" panose="020B0609020204030204" pitchFamily="49" charset="0"/>
                <a:cs typeface="Consolas" panose="020B0609020204030204" pitchFamily="49" charset="0"/>
              </a:rPr>
              <a:t>models &lt;- </a:t>
            </a:r>
            <a:r>
              <a:rPr lang="en-US" dirty="0" err="1">
                <a:latin typeface="Consolas" panose="020B0609020204030204" pitchFamily="49" charset="0"/>
                <a:cs typeface="Consolas" panose="020B0609020204030204" pitchFamily="49" charset="0"/>
              </a:rPr>
              <a:t>train_models</a:t>
            </a:r>
            <a:r>
              <a:rPr lang="en-US" dirty="0">
                <a:latin typeface="Consolas" panose="020B0609020204030204" pitchFamily="49" charset="0"/>
                <a:cs typeface="Consolas" panose="020B0609020204030204" pitchFamily="49" charset="0"/>
              </a:rPr>
              <a:t>(container, algorithms=c("GLMNET","SVM"))</a:t>
            </a:r>
          </a:p>
        </p:txBody>
      </p:sp>
    </p:spTree>
    <p:extLst>
      <p:ext uri="{BB962C8B-B14F-4D97-AF65-F5344CB8AC3E}">
        <p14:creationId xmlns:p14="http://schemas.microsoft.com/office/powerpoint/2010/main" val="8875316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796662-B00B-DF4F-9566-F9BEB93017D5}"/>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1D461027-5468-9742-8459-178A8F8B3C69}"/>
              </a:ext>
            </a:extLst>
          </p:cNvPr>
          <p:cNvSpPr>
            <a:spLocks noGrp="1"/>
          </p:cNvSpPr>
          <p:nvPr>
            <p:ph type="title"/>
          </p:nvPr>
        </p:nvSpPr>
        <p:spPr/>
        <p:txBody>
          <a:bodyPr/>
          <a:lstStyle/>
          <a:p>
            <a:endParaRPr lang="en-US"/>
          </a:p>
        </p:txBody>
      </p:sp>
      <p:sp>
        <p:nvSpPr>
          <p:cNvPr id="4" name="Footer Placeholder 3">
            <a:extLst>
              <a:ext uri="{FF2B5EF4-FFF2-40B4-BE49-F238E27FC236}">
                <a16:creationId xmlns:a16="http://schemas.microsoft.com/office/drawing/2014/main" id="{D0BE12A0-8674-F045-AB85-615C189ABA99}"/>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EECB6DC5-B54B-E24E-A052-ADC2CCAC87E6}"/>
              </a:ext>
            </a:extLst>
          </p:cNvPr>
          <p:cNvSpPr>
            <a:spLocks noGrp="1"/>
          </p:cNvSpPr>
          <p:nvPr>
            <p:ph type="sldNum" sz="quarter" idx="4"/>
          </p:nvPr>
        </p:nvSpPr>
        <p:spPr/>
        <p:txBody>
          <a:bodyPr/>
          <a:lstStyle/>
          <a:p>
            <a:fld id="{37290FF7-652B-4475-AEAB-8B1A5D23AE09}" type="slidenum">
              <a:rPr lang="en-US" smtClean="0"/>
              <a:pPr/>
              <a:t>26</a:t>
            </a:fld>
            <a:endParaRPr lang="en-US" dirty="0"/>
          </a:p>
        </p:txBody>
      </p:sp>
      <p:sp>
        <p:nvSpPr>
          <p:cNvPr id="6" name="Rectangle 5">
            <a:extLst>
              <a:ext uri="{FF2B5EF4-FFF2-40B4-BE49-F238E27FC236}">
                <a16:creationId xmlns:a16="http://schemas.microsoft.com/office/drawing/2014/main" id="{4D68B2B6-9F36-BB4A-AEAC-29ACF954F638}"/>
              </a:ext>
            </a:extLst>
          </p:cNvPr>
          <p:cNvSpPr/>
          <p:nvPr/>
        </p:nvSpPr>
        <p:spPr>
          <a:xfrm>
            <a:off x="261256" y="401821"/>
            <a:ext cx="8490041" cy="369332"/>
          </a:xfrm>
          <a:prstGeom prst="rect">
            <a:avLst/>
          </a:prstGeom>
          <a:solidFill>
            <a:schemeClr val="accent2"/>
          </a:solidFill>
        </p:spPr>
        <p:txBody>
          <a:bodyPr wrap="square">
            <a:spAutoFit/>
          </a:bodyPr>
          <a:lstStyle/>
          <a:p>
            <a:r>
              <a:rPr lang="en-US">
                <a:latin typeface="Consolas" panose="020B0609020204030204" pitchFamily="49" charset="0"/>
                <a:cs typeface="Consolas" panose="020B0609020204030204" pitchFamily="49" charset="0"/>
              </a:rPr>
              <a:t>#"SVM","SLDA","BOOSTING","BAGGING", "RF","GLMNET","TREE","NNET"</a:t>
            </a:r>
          </a:p>
        </p:txBody>
      </p:sp>
      <p:graphicFrame>
        <p:nvGraphicFramePr>
          <p:cNvPr id="8" name="Table 8">
            <a:extLst>
              <a:ext uri="{FF2B5EF4-FFF2-40B4-BE49-F238E27FC236}">
                <a16:creationId xmlns:a16="http://schemas.microsoft.com/office/drawing/2014/main" id="{45408E8A-2BC7-9640-B8DB-FB6C06F442B5}"/>
              </a:ext>
            </a:extLst>
          </p:cNvPr>
          <p:cNvGraphicFramePr>
            <a:graphicFrameLocks noGrp="1"/>
          </p:cNvGraphicFramePr>
          <p:nvPr>
            <p:extLst>
              <p:ext uri="{D42A27DB-BD31-4B8C-83A1-F6EECF244321}">
                <p14:modId xmlns:p14="http://schemas.microsoft.com/office/powerpoint/2010/main" val="732158637"/>
              </p:ext>
            </p:extLst>
          </p:nvPr>
        </p:nvGraphicFramePr>
        <p:xfrm>
          <a:off x="261255" y="1145053"/>
          <a:ext cx="8490042" cy="4427220"/>
        </p:xfrm>
        <a:graphic>
          <a:graphicData uri="http://schemas.openxmlformats.org/drawingml/2006/table">
            <a:tbl>
              <a:tblPr firstRow="1" bandRow="1">
                <a:tableStyleId>{5C22544A-7EE6-4342-B048-85BDC9FD1C3A}</a:tableStyleId>
              </a:tblPr>
              <a:tblGrid>
                <a:gridCol w="1384663">
                  <a:extLst>
                    <a:ext uri="{9D8B030D-6E8A-4147-A177-3AD203B41FA5}">
                      <a16:colId xmlns:a16="http://schemas.microsoft.com/office/drawing/2014/main" val="2756095830"/>
                    </a:ext>
                  </a:extLst>
                </a:gridCol>
                <a:gridCol w="7105379">
                  <a:extLst>
                    <a:ext uri="{9D8B030D-6E8A-4147-A177-3AD203B41FA5}">
                      <a16:colId xmlns:a16="http://schemas.microsoft.com/office/drawing/2014/main" val="1872133497"/>
                    </a:ext>
                  </a:extLst>
                </a:gridCol>
              </a:tblGrid>
              <a:tr h="370840">
                <a:tc>
                  <a:txBody>
                    <a:bodyPr/>
                    <a:lstStyle/>
                    <a:p>
                      <a:r>
                        <a:rPr lang="en-US" dirty="0"/>
                        <a:t>Type</a:t>
                      </a:r>
                    </a:p>
                  </a:txBody>
                  <a:tcPr/>
                </a:tc>
                <a:tc>
                  <a:txBody>
                    <a:bodyPr/>
                    <a:lstStyle/>
                    <a:p>
                      <a:r>
                        <a:rPr lang="en-US" dirty="0"/>
                        <a:t>Name</a:t>
                      </a:r>
                    </a:p>
                  </a:txBody>
                  <a:tcPr/>
                </a:tc>
                <a:extLst>
                  <a:ext uri="{0D108BD9-81ED-4DB2-BD59-A6C34878D82A}">
                    <a16:rowId xmlns:a16="http://schemas.microsoft.com/office/drawing/2014/main" val="1965061753"/>
                  </a:ext>
                </a:extLst>
              </a:tr>
              <a:tr h="370840">
                <a:tc>
                  <a:txBody>
                    <a:bodyPr/>
                    <a:lstStyle/>
                    <a:p>
                      <a:pPr algn="ctr"/>
                      <a:r>
                        <a:rPr lang="en-US" dirty="0"/>
                        <a:t>SVM</a:t>
                      </a:r>
                    </a:p>
                  </a:txBody>
                  <a:tcPr/>
                </a:tc>
                <a:tc>
                  <a:txBody>
                    <a:bodyPr/>
                    <a:lstStyle/>
                    <a:p>
                      <a:r>
                        <a:rPr lang="en-US" dirty="0"/>
                        <a:t>Support Vector Machines</a:t>
                      </a:r>
                    </a:p>
                  </a:txBody>
                  <a:tcPr/>
                </a:tc>
                <a:extLst>
                  <a:ext uri="{0D108BD9-81ED-4DB2-BD59-A6C34878D82A}">
                    <a16:rowId xmlns:a16="http://schemas.microsoft.com/office/drawing/2014/main" val="3381655163"/>
                  </a:ext>
                </a:extLst>
              </a:tr>
              <a:tr h="370840">
                <a:tc>
                  <a:txBody>
                    <a:bodyPr/>
                    <a:lstStyle/>
                    <a:p>
                      <a:pPr algn="ctr"/>
                      <a:r>
                        <a:rPr lang="en-US" dirty="0"/>
                        <a:t>SLDA</a:t>
                      </a:r>
                    </a:p>
                  </a:txBody>
                  <a:tcPr/>
                </a:tc>
                <a:tc>
                  <a:txBody>
                    <a:bodyPr/>
                    <a:lstStyle/>
                    <a:p>
                      <a:r>
                        <a:rPr lang="en-US" dirty="0"/>
                        <a:t>Supervised Topic Models </a:t>
                      </a:r>
                      <a:r>
                        <a:rPr lang="en-US" sz="1050" dirty="0"/>
                        <a:t>- </a:t>
                      </a:r>
                      <a:r>
                        <a:rPr lang="en-US" sz="1050" dirty="0">
                          <a:hlinkClick r:id="rId2"/>
                        </a:rPr>
                        <a:t>https://papers.nips.cc/paper/2007/file/d56b9fc4b0f1be8871f5e1c40c0067e7-Paper.pdf</a:t>
                      </a:r>
                      <a:endParaRPr lang="en-US" dirty="0"/>
                    </a:p>
                    <a:p>
                      <a:r>
                        <a:rPr lang="en-US" sz="800" i="1" dirty="0"/>
                        <a:t>Most topic models, such as latent Dirichlet allocation (LDA) [4], are unsupervised: only the words in the documents are modelled. The goal is to infer topics that maximize the likelihood (or the posterior probability) of the collection. In this work, we develop supervised topic models, where each document is paired with a response. The goal is to infer latent topics predictive of the response. Given an unlabeled document, we infer its topic structure using a fitted model, then form its prediction</a:t>
                      </a:r>
                    </a:p>
                  </a:txBody>
                  <a:tcPr/>
                </a:tc>
                <a:extLst>
                  <a:ext uri="{0D108BD9-81ED-4DB2-BD59-A6C34878D82A}">
                    <a16:rowId xmlns:a16="http://schemas.microsoft.com/office/drawing/2014/main" val="814809305"/>
                  </a:ext>
                </a:extLst>
              </a:tr>
              <a:tr h="370840">
                <a:tc>
                  <a:txBody>
                    <a:bodyPr/>
                    <a:lstStyle/>
                    <a:p>
                      <a:pPr algn="ctr"/>
                      <a:r>
                        <a:rPr lang="en-US" dirty="0"/>
                        <a:t>Boosting</a:t>
                      </a:r>
                    </a:p>
                  </a:txBody>
                  <a:tcPr/>
                </a:tc>
                <a:tc>
                  <a:txBody>
                    <a:bodyPr/>
                    <a:lstStyle/>
                    <a:p>
                      <a:r>
                        <a:rPr lang="en-US" dirty="0"/>
                        <a:t>?? – this is implemented in XGB and part of an ensemble approach, but in </a:t>
                      </a:r>
                      <a:r>
                        <a:rPr lang="en-US" dirty="0" err="1"/>
                        <a:t>caTools</a:t>
                      </a:r>
                      <a:r>
                        <a:rPr lang="en-US" dirty="0"/>
                        <a:t> its unclear what is ported to </a:t>
                      </a:r>
                      <a:r>
                        <a:rPr lang="en-US" dirty="0" err="1"/>
                        <a:t>rtextools</a:t>
                      </a:r>
                      <a:r>
                        <a:rPr lang="en-US" dirty="0"/>
                        <a:t>, subsequent weak learners are created with observations that were incorrect with the previous learner</a:t>
                      </a:r>
                    </a:p>
                  </a:txBody>
                  <a:tcPr/>
                </a:tc>
                <a:extLst>
                  <a:ext uri="{0D108BD9-81ED-4DB2-BD59-A6C34878D82A}">
                    <a16:rowId xmlns:a16="http://schemas.microsoft.com/office/drawing/2014/main" val="2820172286"/>
                  </a:ext>
                </a:extLst>
              </a:tr>
              <a:tr h="370840">
                <a:tc>
                  <a:txBody>
                    <a:bodyPr/>
                    <a:lstStyle/>
                    <a:p>
                      <a:pPr algn="ctr"/>
                      <a:r>
                        <a:rPr lang="en-US" dirty="0"/>
                        <a:t>Bagging</a:t>
                      </a:r>
                    </a:p>
                  </a:txBody>
                  <a:tcPr/>
                </a:tc>
                <a:tc>
                  <a:txBody>
                    <a:bodyPr/>
                    <a:lstStyle/>
                    <a:p>
                      <a:r>
                        <a:rPr lang="en-US" dirty="0"/>
                        <a:t>?? – this is another assembling employed in RF, again unclear what is ported in </a:t>
                      </a:r>
                      <a:r>
                        <a:rPr lang="en-US" dirty="0" err="1"/>
                        <a:t>caTools</a:t>
                      </a:r>
                      <a:r>
                        <a:rPr lang="en-US" dirty="0"/>
                        <a:t>.  Bagging is when a random sample (not weighted to just incorrect like boosting) are used to construct subsequent learners.</a:t>
                      </a:r>
                    </a:p>
                  </a:txBody>
                  <a:tcPr/>
                </a:tc>
                <a:extLst>
                  <a:ext uri="{0D108BD9-81ED-4DB2-BD59-A6C34878D82A}">
                    <a16:rowId xmlns:a16="http://schemas.microsoft.com/office/drawing/2014/main" val="1078418743"/>
                  </a:ext>
                </a:extLst>
              </a:tr>
              <a:tr h="370840">
                <a:tc>
                  <a:txBody>
                    <a:bodyPr/>
                    <a:lstStyle/>
                    <a:p>
                      <a:pPr algn="ctr"/>
                      <a:r>
                        <a:rPr lang="en-US" dirty="0"/>
                        <a:t>RF</a:t>
                      </a:r>
                    </a:p>
                  </a:txBody>
                  <a:tcPr/>
                </a:tc>
                <a:tc>
                  <a:txBody>
                    <a:bodyPr/>
                    <a:lstStyle/>
                    <a:p>
                      <a:r>
                        <a:rPr lang="en-US" dirty="0"/>
                        <a:t>Random Forest (weak learners made of single tree, bagged)</a:t>
                      </a:r>
                    </a:p>
                  </a:txBody>
                  <a:tcPr/>
                </a:tc>
                <a:extLst>
                  <a:ext uri="{0D108BD9-81ED-4DB2-BD59-A6C34878D82A}">
                    <a16:rowId xmlns:a16="http://schemas.microsoft.com/office/drawing/2014/main" val="1375010573"/>
                  </a:ext>
                </a:extLst>
              </a:tr>
              <a:tr h="370840">
                <a:tc>
                  <a:txBody>
                    <a:bodyPr/>
                    <a:lstStyle/>
                    <a:p>
                      <a:pPr algn="ctr"/>
                      <a:r>
                        <a:rPr lang="en-US" dirty="0"/>
                        <a:t>GLMNET</a:t>
                      </a:r>
                    </a:p>
                  </a:txBody>
                  <a:tcPr/>
                </a:tc>
                <a:tc>
                  <a:txBody>
                    <a:bodyPr/>
                    <a:lstStyle/>
                    <a:p>
                      <a:r>
                        <a:rPr lang="en-US" dirty="0"/>
                        <a:t>Generalized Linear Model (Ridge Regression)</a:t>
                      </a:r>
                    </a:p>
                  </a:txBody>
                  <a:tcPr/>
                </a:tc>
                <a:extLst>
                  <a:ext uri="{0D108BD9-81ED-4DB2-BD59-A6C34878D82A}">
                    <a16:rowId xmlns:a16="http://schemas.microsoft.com/office/drawing/2014/main" val="436870879"/>
                  </a:ext>
                </a:extLst>
              </a:tr>
              <a:tr h="370840">
                <a:tc>
                  <a:txBody>
                    <a:bodyPr/>
                    <a:lstStyle/>
                    <a:p>
                      <a:pPr algn="ctr"/>
                      <a:r>
                        <a:rPr lang="en-US" dirty="0"/>
                        <a:t>Tree</a:t>
                      </a:r>
                    </a:p>
                  </a:txBody>
                  <a:tcPr/>
                </a:tc>
                <a:tc>
                  <a:txBody>
                    <a:bodyPr/>
                    <a:lstStyle/>
                    <a:p>
                      <a:r>
                        <a:rPr lang="en-US" dirty="0"/>
                        <a:t>Recursive Partitioning (single tree)</a:t>
                      </a:r>
                    </a:p>
                  </a:txBody>
                  <a:tcPr/>
                </a:tc>
                <a:extLst>
                  <a:ext uri="{0D108BD9-81ED-4DB2-BD59-A6C34878D82A}">
                    <a16:rowId xmlns:a16="http://schemas.microsoft.com/office/drawing/2014/main" val="2371020536"/>
                  </a:ext>
                </a:extLst>
              </a:tr>
              <a:tr h="370840">
                <a:tc>
                  <a:txBody>
                    <a:bodyPr/>
                    <a:lstStyle/>
                    <a:p>
                      <a:pPr algn="ctr"/>
                      <a:r>
                        <a:rPr lang="en-US" dirty="0"/>
                        <a:t>NNET</a:t>
                      </a:r>
                    </a:p>
                  </a:txBody>
                  <a:tcPr/>
                </a:tc>
                <a:tc>
                  <a:txBody>
                    <a:bodyPr/>
                    <a:lstStyle/>
                    <a:p>
                      <a:r>
                        <a:rPr lang="en-US" dirty="0"/>
                        <a:t>Neural Net</a:t>
                      </a:r>
                    </a:p>
                  </a:txBody>
                  <a:tcPr/>
                </a:tc>
                <a:extLst>
                  <a:ext uri="{0D108BD9-81ED-4DB2-BD59-A6C34878D82A}">
                    <a16:rowId xmlns:a16="http://schemas.microsoft.com/office/drawing/2014/main" val="2928331887"/>
                  </a:ext>
                </a:extLst>
              </a:tr>
            </a:tbl>
          </a:graphicData>
        </a:graphic>
      </p:graphicFrame>
      <p:sp>
        <p:nvSpPr>
          <p:cNvPr id="9" name="Rectangle 8">
            <a:extLst>
              <a:ext uri="{FF2B5EF4-FFF2-40B4-BE49-F238E27FC236}">
                <a16:creationId xmlns:a16="http://schemas.microsoft.com/office/drawing/2014/main" id="{EE2D8189-FF81-AC4C-8C02-EDF8C3AEEAF6}"/>
              </a:ext>
            </a:extLst>
          </p:cNvPr>
          <p:cNvSpPr/>
          <p:nvPr/>
        </p:nvSpPr>
        <p:spPr>
          <a:xfrm>
            <a:off x="261257" y="5760723"/>
            <a:ext cx="8490041" cy="5617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This is really a convenience wrapper for</a:t>
            </a:r>
          </a:p>
          <a:p>
            <a:pPr algn="ctr"/>
            <a:r>
              <a:rPr lang="en-US" dirty="0"/>
              <a:t> </a:t>
            </a:r>
            <a:r>
              <a:rPr lang="en-US" b="1" dirty="0">
                <a:latin typeface="Consolas" panose="020B0609020204030204" pitchFamily="49" charset="0"/>
                <a:cs typeface="Consolas" panose="020B0609020204030204" pitchFamily="49" charset="0"/>
              </a:rPr>
              <a:t>maxent, </a:t>
            </a:r>
            <a:r>
              <a:rPr lang="en-US" b="1" dirty="0" err="1">
                <a:latin typeface="Consolas" panose="020B0609020204030204" pitchFamily="49" charset="0"/>
                <a:cs typeface="Consolas" panose="020B0609020204030204" pitchFamily="49" charset="0"/>
              </a:rPr>
              <a:t>randomForest</a:t>
            </a:r>
            <a:r>
              <a:rPr lang="en-US" b="1" dirty="0">
                <a:latin typeface="Consolas" panose="020B0609020204030204" pitchFamily="49" charset="0"/>
                <a:cs typeface="Consolas" panose="020B0609020204030204" pitchFamily="49" charset="0"/>
              </a:rPr>
              <a:t>, </a:t>
            </a:r>
            <a:r>
              <a:rPr lang="en-US" b="1" dirty="0" err="1">
                <a:latin typeface="Consolas" panose="020B0609020204030204" pitchFamily="49" charset="0"/>
                <a:cs typeface="Consolas" panose="020B0609020204030204" pitchFamily="49" charset="0"/>
              </a:rPr>
              <a:t>nnet</a:t>
            </a:r>
            <a:r>
              <a:rPr lang="en-US" b="1" dirty="0">
                <a:latin typeface="Consolas" panose="020B0609020204030204" pitchFamily="49" charset="0"/>
                <a:cs typeface="Consolas" panose="020B0609020204030204" pitchFamily="49" charset="0"/>
              </a:rPr>
              <a:t>, </a:t>
            </a:r>
            <a:r>
              <a:rPr lang="en-US" b="1" dirty="0" err="1">
                <a:latin typeface="Consolas" panose="020B0609020204030204" pitchFamily="49" charset="0"/>
                <a:cs typeface="Consolas" panose="020B0609020204030204" pitchFamily="49" charset="0"/>
              </a:rPr>
              <a:t>glmnet</a:t>
            </a:r>
            <a:r>
              <a:rPr lang="en-US" b="1" dirty="0">
                <a:latin typeface="Consolas" panose="020B0609020204030204" pitchFamily="49" charset="0"/>
                <a:cs typeface="Consolas" panose="020B0609020204030204" pitchFamily="49" charset="0"/>
              </a:rPr>
              <a:t>, </a:t>
            </a:r>
            <a:r>
              <a:rPr lang="en-US" b="1" dirty="0" err="1">
                <a:latin typeface="Consolas" panose="020B0609020204030204" pitchFamily="49" charset="0"/>
                <a:cs typeface="Consolas" panose="020B0609020204030204" pitchFamily="49" charset="0"/>
              </a:rPr>
              <a:t>caTools</a:t>
            </a:r>
            <a:r>
              <a:rPr lang="en-US" b="1" dirty="0">
                <a:latin typeface="Consolas" panose="020B0609020204030204" pitchFamily="49" charset="0"/>
                <a:cs typeface="Consolas" panose="020B0609020204030204" pitchFamily="49" charset="0"/>
              </a:rPr>
              <a:t>, e1071 </a:t>
            </a:r>
            <a:r>
              <a:rPr lang="en-US" b="1" dirty="0"/>
              <a:t>libraries</a:t>
            </a:r>
            <a:endParaRPr lang="en-US" dirty="0"/>
          </a:p>
        </p:txBody>
      </p:sp>
    </p:spTree>
    <p:extLst>
      <p:ext uri="{BB962C8B-B14F-4D97-AF65-F5344CB8AC3E}">
        <p14:creationId xmlns:p14="http://schemas.microsoft.com/office/powerpoint/2010/main" val="18560731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CF821F-8013-0441-80DD-5EFC64EECF24}"/>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C7FDACC1-A39B-6340-B34B-6868466D72BB}"/>
              </a:ext>
            </a:extLst>
          </p:cNvPr>
          <p:cNvSpPr>
            <a:spLocks noGrp="1"/>
          </p:cNvSpPr>
          <p:nvPr>
            <p:ph type="title"/>
          </p:nvPr>
        </p:nvSpPr>
        <p:spPr>
          <a:xfrm>
            <a:off x="0" y="365126"/>
            <a:ext cx="9144000" cy="591477"/>
          </a:xfrm>
        </p:spPr>
        <p:txBody>
          <a:bodyPr/>
          <a:lstStyle/>
          <a:p>
            <a:r>
              <a:rPr lang="en-US" sz="2800" dirty="0"/>
              <a:t>In fact, there is no a priori way to know which model is best.</a:t>
            </a:r>
          </a:p>
        </p:txBody>
      </p:sp>
      <p:sp>
        <p:nvSpPr>
          <p:cNvPr id="4" name="Footer Placeholder 3">
            <a:extLst>
              <a:ext uri="{FF2B5EF4-FFF2-40B4-BE49-F238E27FC236}">
                <a16:creationId xmlns:a16="http://schemas.microsoft.com/office/drawing/2014/main" id="{00E48C1D-81F5-414E-9DBD-1BF67EE92A74}"/>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635F4EB8-7C19-5B43-99A5-D6FF346B1D65}"/>
              </a:ext>
            </a:extLst>
          </p:cNvPr>
          <p:cNvSpPr>
            <a:spLocks noGrp="1"/>
          </p:cNvSpPr>
          <p:nvPr>
            <p:ph type="sldNum" sz="quarter" idx="4"/>
          </p:nvPr>
        </p:nvSpPr>
        <p:spPr/>
        <p:txBody>
          <a:bodyPr/>
          <a:lstStyle/>
          <a:p>
            <a:fld id="{37290FF7-652B-4475-AEAB-8B1A5D23AE09}" type="slidenum">
              <a:rPr lang="en-US" smtClean="0"/>
              <a:pPr/>
              <a:t>27</a:t>
            </a:fld>
            <a:endParaRPr lang="en-US" dirty="0"/>
          </a:p>
        </p:txBody>
      </p:sp>
      <p:pic>
        <p:nvPicPr>
          <p:cNvPr id="9" name="Picture 8" descr="Graphical user interface, application&#10;&#10;Description automatically generated">
            <a:extLst>
              <a:ext uri="{FF2B5EF4-FFF2-40B4-BE49-F238E27FC236}">
                <a16:creationId xmlns:a16="http://schemas.microsoft.com/office/drawing/2014/main" id="{821F727F-2DC8-DE4E-A7F1-13BB398D10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693" y="1167006"/>
            <a:ext cx="7245743" cy="3449382"/>
          </a:xfrm>
          <a:prstGeom prst="rect">
            <a:avLst/>
          </a:prstGeom>
        </p:spPr>
      </p:pic>
      <p:pic>
        <p:nvPicPr>
          <p:cNvPr id="7" name="Picture 6" descr="A screenshot of a computer&#10;&#10;Description automatically generated with medium confidence">
            <a:extLst>
              <a:ext uri="{FF2B5EF4-FFF2-40B4-BE49-F238E27FC236}">
                <a16:creationId xmlns:a16="http://schemas.microsoft.com/office/drawing/2014/main" id="{EF057FD1-0958-564E-96E1-4221816EAE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8515" y="2364431"/>
            <a:ext cx="6115050" cy="3782431"/>
          </a:xfrm>
          <a:prstGeom prst="rect">
            <a:avLst/>
          </a:prstGeom>
        </p:spPr>
      </p:pic>
    </p:spTree>
    <p:extLst>
      <p:ext uri="{BB962C8B-B14F-4D97-AF65-F5344CB8AC3E}">
        <p14:creationId xmlns:p14="http://schemas.microsoft.com/office/powerpoint/2010/main" val="3511213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5183DBE-28CA-4A4A-AAF2-1A558377278C}"/>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99C3C298-71DD-6449-B45C-60FCD1B3D3F8}"/>
              </a:ext>
            </a:extLst>
          </p:cNvPr>
          <p:cNvSpPr>
            <a:spLocks noGrp="1"/>
          </p:cNvSpPr>
          <p:nvPr>
            <p:ph type="title"/>
          </p:nvPr>
        </p:nvSpPr>
        <p:spPr>
          <a:xfrm>
            <a:off x="0" y="365126"/>
            <a:ext cx="9144000" cy="591477"/>
          </a:xfrm>
        </p:spPr>
        <p:txBody>
          <a:bodyPr/>
          <a:lstStyle/>
          <a:p>
            <a:r>
              <a:rPr lang="en-US" sz="2800" dirty="0"/>
              <a:t>Let’s use </a:t>
            </a:r>
            <a:r>
              <a:rPr lang="en-US" sz="2800" dirty="0" err="1"/>
              <a:t>rtexttools</a:t>
            </a:r>
            <a:r>
              <a:rPr lang="en-US" sz="2800" dirty="0"/>
              <a:t> to compare models on a small data set</a:t>
            </a:r>
          </a:p>
        </p:txBody>
      </p:sp>
      <p:sp>
        <p:nvSpPr>
          <p:cNvPr id="4" name="Footer Placeholder 3">
            <a:extLst>
              <a:ext uri="{FF2B5EF4-FFF2-40B4-BE49-F238E27FC236}">
                <a16:creationId xmlns:a16="http://schemas.microsoft.com/office/drawing/2014/main" id="{73FEA6D1-22DA-A749-A9B2-93E6952EC4B7}"/>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E257B450-0F67-3642-9B68-FA8EC9F1B8B7}"/>
              </a:ext>
            </a:extLst>
          </p:cNvPr>
          <p:cNvSpPr>
            <a:spLocks noGrp="1"/>
          </p:cNvSpPr>
          <p:nvPr>
            <p:ph type="sldNum" sz="quarter" idx="4"/>
          </p:nvPr>
        </p:nvSpPr>
        <p:spPr/>
        <p:txBody>
          <a:bodyPr/>
          <a:lstStyle/>
          <a:p>
            <a:fld id="{37290FF7-652B-4475-AEAB-8B1A5D23AE09}" type="slidenum">
              <a:rPr lang="en-US" smtClean="0"/>
              <a:pPr/>
              <a:t>28</a:t>
            </a:fld>
            <a:endParaRPr lang="en-US" dirty="0"/>
          </a:p>
        </p:txBody>
      </p:sp>
      <p:pic>
        <p:nvPicPr>
          <p:cNvPr id="2050" name="Picture 2" descr="Attention Please: Document Classification | by Jon-Ross Presta | Towards AI  | Medium">
            <a:extLst>
              <a:ext uri="{FF2B5EF4-FFF2-40B4-BE49-F238E27FC236}">
                <a16:creationId xmlns:a16="http://schemas.microsoft.com/office/drawing/2014/main" id="{1B52F542-1F29-EE40-AA7B-8734256B86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5483" y="1860550"/>
            <a:ext cx="6324600" cy="313690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B5C1F36D-F364-334A-B5AD-415A09B690B3}"/>
              </a:ext>
            </a:extLst>
          </p:cNvPr>
          <p:cNvSpPr/>
          <p:nvPr/>
        </p:nvSpPr>
        <p:spPr>
          <a:xfrm>
            <a:off x="261257" y="5760723"/>
            <a:ext cx="8490041" cy="5617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Consolas" panose="020B0609020204030204" pitchFamily="49" charset="0"/>
                <a:cs typeface="Consolas" panose="020B0609020204030204" pitchFamily="49" charset="0"/>
              </a:rPr>
              <a:t>Let’s open </a:t>
            </a:r>
            <a:r>
              <a:rPr lang="en-US" b="1" dirty="0" err="1">
                <a:latin typeface="Consolas" panose="020B0609020204030204" pitchFamily="49" charset="0"/>
                <a:cs typeface="Consolas" panose="020B0609020204030204" pitchFamily="49" charset="0"/>
              </a:rPr>
              <a:t>H_rtexttools.R</a:t>
            </a:r>
            <a:endParaRPr lang="en-US" dirty="0"/>
          </a:p>
        </p:txBody>
      </p:sp>
    </p:spTree>
    <p:extLst>
      <p:ext uri="{BB962C8B-B14F-4D97-AF65-F5344CB8AC3E}">
        <p14:creationId xmlns:p14="http://schemas.microsoft.com/office/powerpoint/2010/main" val="36646061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3B945FC-8654-DF42-B7CD-EC1DCF832903}"/>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227BA05C-49DB-1E4A-B322-C2E3E06CF299}"/>
              </a:ext>
            </a:extLst>
          </p:cNvPr>
          <p:cNvSpPr>
            <a:spLocks noGrp="1"/>
          </p:cNvSpPr>
          <p:nvPr>
            <p:ph type="title"/>
          </p:nvPr>
        </p:nvSpPr>
        <p:spPr/>
        <p:txBody>
          <a:bodyPr/>
          <a:lstStyle/>
          <a:p>
            <a:r>
              <a:rPr lang="en-US"/>
              <a:t>Data Provided!</a:t>
            </a:r>
            <a:endParaRPr lang="en-US" dirty="0"/>
          </a:p>
        </p:txBody>
      </p:sp>
      <p:sp>
        <p:nvSpPr>
          <p:cNvPr id="4" name="Footer Placeholder 3">
            <a:extLst>
              <a:ext uri="{FF2B5EF4-FFF2-40B4-BE49-F238E27FC236}">
                <a16:creationId xmlns:a16="http://schemas.microsoft.com/office/drawing/2014/main" id="{B462B9BE-AF21-0F4B-AEBD-FBE6F61D26EC}"/>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885DB570-05BC-0C41-8C2C-E76D46B9E452}"/>
              </a:ext>
            </a:extLst>
          </p:cNvPr>
          <p:cNvSpPr>
            <a:spLocks noGrp="1"/>
          </p:cNvSpPr>
          <p:nvPr>
            <p:ph type="sldNum" sz="quarter" idx="4"/>
          </p:nvPr>
        </p:nvSpPr>
        <p:spPr/>
        <p:txBody>
          <a:bodyPr/>
          <a:lstStyle/>
          <a:p>
            <a:fld id="{37290FF7-652B-4475-AEAB-8B1A5D23AE09}" type="slidenum">
              <a:rPr lang="en-US" smtClean="0"/>
              <a:pPr/>
              <a:t>29</a:t>
            </a:fld>
            <a:endParaRPr lang="en-US" dirty="0"/>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BC02D05F-93B9-D24B-BEA6-B228984C569D}"/>
                  </a:ext>
                </a:extLst>
              </p:cNvPr>
              <p:cNvSpPr txBox="1"/>
              <p:nvPr/>
            </p:nvSpPr>
            <p:spPr>
              <a:xfrm>
                <a:off x="0" y="2087433"/>
                <a:ext cx="9088770" cy="46166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pt-BR" sz="2400" i="1">
                          <a:solidFill>
                            <a:prstClr val="black"/>
                          </a:solidFill>
                          <a:latin typeface="Cambria Math" panose="02040503050406030204" pitchFamily="18" charset="0"/>
                        </a:rPr>
                        <m:t>𝑓</m:t>
                      </m:r>
                      <m:d>
                        <m:dPr>
                          <m:ctrlPr>
                            <a:rPr lang="pt-BR" sz="2400" i="1">
                              <a:solidFill>
                                <a:prstClr val="black"/>
                              </a:solidFill>
                              <a:latin typeface="Cambria Math" panose="02040503050406030204" pitchFamily="18" charset="0"/>
                            </a:rPr>
                          </m:ctrlPr>
                        </m:dPr>
                        <m:e>
                          <m:r>
                            <a:rPr lang="en-US" sz="2400" i="1">
                              <a:solidFill>
                                <a:prstClr val="black"/>
                              </a:solidFill>
                              <a:latin typeface="Cambria Math" panose="02040503050406030204" pitchFamily="18" charset="0"/>
                            </a:rPr>
                            <m:t>𝑀𝑜𝑑𝑒𝑙𝑖𝑛𝑔</m:t>
                          </m:r>
                          <m:r>
                            <a:rPr lang="en-US" sz="2400" i="1">
                              <a:solidFill>
                                <a:prstClr val="black"/>
                              </a:solidFill>
                              <a:latin typeface="Cambria Math" panose="02040503050406030204" pitchFamily="18" charset="0"/>
                            </a:rPr>
                            <m:t> </m:t>
                          </m:r>
                          <m:r>
                            <a:rPr lang="en-US" sz="2400" i="1">
                              <a:solidFill>
                                <a:prstClr val="black"/>
                              </a:solidFill>
                              <a:latin typeface="Cambria Math" panose="02040503050406030204" pitchFamily="18" charset="0"/>
                            </a:rPr>
                            <m:t>𝑅𝑒𝑠𝑢𝑙𝑡𝑠</m:t>
                          </m:r>
                        </m:e>
                      </m:d>
                      <m:r>
                        <a:rPr lang="pt-BR" sz="2400" i="1">
                          <a:solidFill>
                            <a:prstClr val="black"/>
                          </a:solidFill>
                          <a:latin typeface="Cambria Math" panose="02040503050406030204" pitchFamily="18" charset="0"/>
                        </a:rPr>
                        <m:t>=</m:t>
                      </m:r>
                      <m:r>
                        <a:rPr lang="en-US" sz="2400" i="1">
                          <a:solidFill>
                            <a:prstClr val="black"/>
                          </a:solidFill>
                          <a:latin typeface="Cambria Math" panose="02040503050406030204" pitchFamily="18" charset="0"/>
                        </a:rPr>
                        <m:t>𝑡h𝑒</m:t>
                      </m:r>
                      <m:r>
                        <a:rPr lang="en-US" sz="2400" i="1">
                          <a:solidFill>
                            <a:prstClr val="black"/>
                          </a:solidFill>
                          <a:latin typeface="Cambria Math" panose="02040503050406030204" pitchFamily="18" charset="0"/>
                        </a:rPr>
                        <m:t> </m:t>
                      </m:r>
                      <m:r>
                        <a:rPr lang="en-US" sz="2400" i="1">
                          <a:solidFill>
                            <a:prstClr val="black"/>
                          </a:solidFill>
                          <a:latin typeface="Cambria Math" panose="02040503050406030204" pitchFamily="18" charset="0"/>
                        </a:rPr>
                        <m:t>𝐴𝑙𝑔𝑜</m:t>
                      </m:r>
                      <m:r>
                        <a:rPr lang="en-US" sz="2400" i="1">
                          <a:solidFill>
                            <a:prstClr val="black"/>
                          </a:solidFill>
                          <a:latin typeface="Cambria Math" panose="02040503050406030204" pitchFamily="18" charset="0"/>
                        </a:rPr>
                        <m:t>+</m:t>
                      </m:r>
                      <m:r>
                        <a:rPr lang="en-US" sz="2400" i="1">
                          <a:solidFill>
                            <a:prstClr val="black"/>
                          </a:solidFill>
                          <a:latin typeface="Cambria Math" panose="02040503050406030204" pitchFamily="18" charset="0"/>
                        </a:rPr>
                        <m:t>𝑃𝑎𝑟𝑎𝑚𝑒𝑡𝑒𝑟𝑠</m:t>
                      </m:r>
                      <m:r>
                        <a:rPr lang="en-US" sz="2400" i="1">
                          <a:solidFill>
                            <a:prstClr val="black"/>
                          </a:solidFill>
                          <a:latin typeface="Cambria Math" panose="02040503050406030204" pitchFamily="18" charset="0"/>
                        </a:rPr>
                        <m:t>+</m:t>
                      </m:r>
                      <m:r>
                        <a:rPr lang="en-US" sz="2400" i="1">
                          <a:solidFill>
                            <a:prstClr val="black"/>
                          </a:solidFill>
                          <a:latin typeface="Cambria Math" panose="02040503050406030204" pitchFamily="18" charset="0"/>
                        </a:rPr>
                        <m:t>𝐷𝑎𝑡𝑎</m:t>
                      </m:r>
                      <m:r>
                        <a:rPr lang="en-US" sz="2400" i="1">
                          <a:solidFill>
                            <a:prstClr val="black"/>
                          </a:solidFill>
                          <a:latin typeface="Cambria Math" panose="02040503050406030204" pitchFamily="18" charset="0"/>
                        </a:rPr>
                        <m:t> </m:t>
                      </m:r>
                      <m:r>
                        <a:rPr lang="en-US" sz="2400" i="1">
                          <a:solidFill>
                            <a:prstClr val="black"/>
                          </a:solidFill>
                          <a:latin typeface="Cambria Math" panose="02040503050406030204" pitchFamily="18" charset="0"/>
                        </a:rPr>
                        <m:t>𝑝𝑟𝑜𝑣𝑖𝑑𝑒𝑑</m:t>
                      </m:r>
                    </m:oMath>
                  </m:oMathPara>
                </a14:m>
                <a:endParaRPr lang="en-US" sz="2400" dirty="0">
                  <a:solidFill>
                    <a:prstClr val="black"/>
                  </a:solidFill>
                </a:endParaRPr>
              </a:p>
            </p:txBody>
          </p:sp>
        </mc:Choice>
        <mc:Fallback xmlns="">
          <p:sp>
            <p:nvSpPr>
              <p:cNvPr id="6" name="TextBox 5">
                <a:extLst>
                  <a:ext uri="{FF2B5EF4-FFF2-40B4-BE49-F238E27FC236}">
                    <a16:creationId xmlns:a16="http://schemas.microsoft.com/office/drawing/2014/main" id="{BC02D05F-93B9-D24B-BEA6-B228984C569D}"/>
                  </a:ext>
                </a:extLst>
              </p:cNvPr>
              <p:cNvSpPr txBox="1">
                <a:spLocks noRot="1" noChangeAspect="1" noMove="1" noResize="1" noEditPoints="1" noAdjustHandles="1" noChangeArrowheads="1" noChangeShapeType="1" noTextEdit="1"/>
              </p:cNvSpPr>
              <p:nvPr/>
            </p:nvSpPr>
            <p:spPr>
              <a:xfrm>
                <a:off x="0" y="2087433"/>
                <a:ext cx="9088770" cy="461665"/>
              </a:xfrm>
              <a:prstGeom prst="rect">
                <a:avLst/>
              </a:prstGeom>
              <a:blipFill>
                <a:blip r:embed="rId2"/>
                <a:stretch>
                  <a:fillRect b="-21622"/>
                </a:stretch>
              </a:blipFill>
            </p:spPr>
            <p:txBody>
              <a:bodyPr/>
              <a:lstStyle/>
              <a:p>
                <a:r>
                  <a:rPr lang="en-US">
                    <a:noFill/>
                  </a:rPr>
                  <a:t> </a:t>
                </a:r>
              </a:p>
            </p:txBody>
          </p:sp>
        </mc:Fallback>
      </mc:AlternateContent>
      <p:sp>
        <p:nvSpPr>
          <p:cNvPr id="7" name="Rectangle 6">
            <a:extLst>
              <a:ext uri="{FF2B5EF4-FFF2-40B4-BE49-F238E27FC236}">
                <a16:creationId xmlns:a16="http://schemas.microsoft.com/office/drawing/2014/main" id="{2FAF33DC-644E-CD42-BEFC-F41DA6BC5006}"/>
              </a:ext>
            </a:extLst>
          </p:cNvPr>
          <p:cNvSpPr/>
          <p:nvPr/>
        </p:nvSpPr>
        <p:spPr>
          <a:xfrm>
            <a:off x="628651" y="4153989"/>
            <a:ext cx="415234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Since models learn patterns differently, using more than one model may improve accuracy.</a:t>
            </a:r>
          </a:p>
        </p:txBody>
      </p:sp>
      <p:sp>
        <p:nvSpPr>
          <p:cNvPr id="8" name="Up Arrow 7">
            <a:extLst>
              <a:ext uri="{FF2B5EF4-FFF2-40B4-BE49-F238E27FC236}">
                <a16:creationId xmlns:a16="http://schemas.microsoft.com/office/drawing/2014/main" id="{242ABE70-49DC-F444-B1AF-F906706E0046}"/>
              </a:ext>
            </a:extLst>
          </p:cNvPr>
          <p:cNvSpPr/>
          <p:nvPr/>
        </p:nvSpPr>
        <p:spPr>
          <a:xfrm>
            <a:off x="3274628" y="2717074"/>
            <a:ext cx="1506371" cy="1463040"/>
          </a:xfrm>
          <a:prstGeom prst="up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Up Arrow 8">
            <a:extLst>
              <a:ext uri="{FF2B5EF4-FFF2-40B4-BE49-F238E27FC236}">
                <a16:creationId xmlns:a16="http://schemas.microsoft.com/office/drawing/2014/main" id="{CFC14FAF-933B-CD4C-8196-C3CF7C25CF4D}"/>
              </a:ext>
            </a:extLst>
          </p:cNvPr>
          <p:cNvSpPr/>
          <p:nvPr/>
        </p:nvSpPr>
        <p:spPr>
          <a:xfrm>
            <a:off x="7349807" y="2717074"/>
            <a:ext cx="1506371" cy="1463040"/>
          </a:xfrm>
          <a:prstGeom prst="up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E80919E-6830-8949-9020-3D113FA6373B}"/>
              </a:ext>
            </a:extLst>
          </p:cNvPr>
          <p:cNvSpPr/>
          <p:nvPr/>
        </p:nvSpPr>
        <p:spPr>
          <a:xfrm>
            <a:off x="4846859" y="4149635"/>
            <a:ext cx="415234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By using both numeric, &amp; categorical data along with text, the model has the maximum amount of information to learn patterns. </a:t>
            </a:r>
          </a:p>
        </p:txBody>
      </p:sp>
    </p:spTree>
    <p:extLst>
      <p:ext uri="{BB962C8B-B14F-4D97-AF65-F5344CB8AC3E}">
        <p14:creationId xmlns:p14="http://schemas.microsoft.com/office/powerpoint/2010/main" val="3722012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AE4BAB-CB66-A94D-A782-E24E723F2218}"/>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837E55FF-D0F5-F342-9741-63005B2F5BA1}"/>
              </a:ext>
            </a:extLst>
          </p:cNvPr>
          <p:cNvSpPr>
            <a:spLocks noGrp="1"/>
          </p:cNvSpPr>
          <p:nvPr>
            <p:ph type="title"/>
          </p:nvPr>
        </p:nvSpPr>
        <p:spPr>
          <a:xfrm>
            <a:off x="0" y="260951"/>
            <a:ext cx="9144000" cy="591477"/>
          </a:xfrm>
        </p:spPr>
        <p:txBody>
          <a:bodyPr/>
          <a:lstStyle/>
          <a:p>
            <a:r>
              <a:rPr lang="en-US" sz="2800" dirty="0"/>
              <a:t>Plot the data in 2D space.  In reality, text has higher dimensions.</a:t>
            </a:r>
          </a:p>
        </p:txBody>
      </p:sp>
      <p:sp>
        <p:nvSpPr>
          <p:cNvPr id="4" name="Footer Placeholder 3">
            <a:extLst>
              <a:ext uri="{FF2B5EF4-FFF2-40B4-BE49-F238E27FC236}">
                <a16:creationId xmlns:a16="http://schemas.microsoft.com/office/drawing/2014/main" id="{5CB4E302-66AC-3246-9AFF-7DBBBF305F02}"/>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A048682B-49BD-9F4B-8CFB-B46CAAD920C4}"/>
              </a:ext>
            </a:extLst>
          </p:cNvPr>
          <p:cNvSpPr>
            <a:spLocks noGrp="1"/>
          </p:cNvSpPr>
          <p:nvPr>
            <p:ph type="sldNum" sz="quarter" idx="4"/>
          </p:nvPr>
        </p:nvSpPr>
        <p:spPr/>
        <p:txBody>
          <a:bodyPr/>
          <a:lstStyle/>
          <a:p>
            <a:fld id="{37290FF7-652B-4475-AEAB-8B1A5D23AE09}" type="slidenum">
              <a:rPr lang="en-US" smtClean="0"/>
              <a:pPr/>
              <a:t>3</a:t>
            </a:fld>
            <a:endParaRPr lang="en-US" dirty="0"/>
          </a:p>
        </p:txBody>
      </p:sp>
      <p:graphicFrame>
        <p:nvGraphicFramePr>
          <p:cNvPr id="10" name="Chart 9">
            <a:extLst>
              <a:ext uri="{FF2B5EF4-FFF2-40B4-BE49-F238E27FC236}">
                <a16:creationId xmlns:a16="http://schemas.microsoft.com/office/drawing/2014/main" id="{B61FF596-9999-564D-94AC-030D518ED62D}"/>
              </a:ext>
            </a:extLst>
          </p:cNvPr>
          <p:cNvGraphicFramePr>
            <a:graphicFrameLocks/>
          </p:cNvGraphicFramePr>
          <p:nvPr>
            <p:extLst>
              <p:ext uri="{D42A27DB-BD31-4B8C-83A1-F6EECF244321}">
                <p14:modId xmlns:p14="http://schemas.microsoft.com/office/powerpoint/2010/main" val="2800566075"/>
              </p:ext>
            </p:extLst>
          </p:nvPr>
        </p:nvGraphicFramePr>
        <p:xfrm>
          <a:off x="942980" y="2602835"/>
          <a:ext cx="4572000" cy="2743200"/>
        </p:xfrm>
        <a:graphic>
          <a:graphicData uri="http://schemas.openxmlformats.org/drawingml/2006/chart">
            <c:chart xmlns:c="http://schemas.openxmlformats.org/drawingml/2006/chart" xmlns:r="http://schemas.openxmlformats.org/officeDocument/2006/relationships" r:id="rId2"/>
          </a:graphicData>
        </a:graphic>
      </p:graphicFrame>
      <p:sp>
        <p:nvSpPr>
          <p:cNvPr id="8" name="Triangle 7">
            <a:extLst>
              <a:ext uri="{FF2B5EF4-FFF2-40B4-BE49-F238E27FC236}">
                <a16:creationId xmlns:a16="http://schemas.microsoft.com/office/drawing/2014/main" id="{E143ED17-AD8C-9847-8E95-86A32FABB900}"/>
              </a:ext>
            </a:extLst>
          </p:cNvPr>
          <p:cNvSpPr/>
          <p:nvPr/>
        </p:nvSpPr>
        <p:spPr>
          <a:xfrm>
            <a:off x="3102014" y="5011838"/>
            <a:ext cx="115747" cy="138896"/>
          </a:xfrm>
          <a:prstGeom prst="triangl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riangle 11">
            <a:extLst>
              <a:ext uri="{FF2B5EF4-FFF2-40B4-BE49-F238E27FC236}">
                <a16:creationId xmlns:a16="http://schemas.microsoft.com/office/drawing/2014/main" id="{4283E8F8-010D-0047-8B7D-E0C279789BFA}"/>
              </a:ext>
            </a:extLst>
          </p:cNvPr>
          <p:cNvSpPr/>
          <p:nvPr/>
        </p:nvSpPr>
        <p:spPr>
          <a:xfrm rot="5400000">
            <a:off x="1101524" y="3763699"/>
            <a:ext cx="115747" cy="138896"/>
          </a:xfrm>
          <a:prstGeom prst="triangl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Multiply 12">
            <a:extLst>
              <a:ext uri="{FF2B5EF4-FFF2-40B4-BE49-F238E27FC236}">
                <a16:creationId xmlns:a16="http://schemas.microsoft.com/office/drawing/2014/main" id="{200BF1CF-8D19-304C-9F93-0E4A07228553}"/>
              </a:ext>
            </a:extLst>
          </p:cNvPr>
          <p:cNvSpPr/>
          <p:nvPr/>
        </p:nvSpPr>
        <p:spPr>
          <a:xfrm>
            <a:off x="2974692" y="3715474"/>
            <a:ext cx="277793" cy="254643"/>
          </a:xfrm>
          <a:prstGeom prst="mathMultiply">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6BABCBAE-E720-194B-B4E5-C81F4AF5A95C}"/>
              </a:ext>
            </a:extLst>
          </p:cNvPr>
          <p:cNvSpPr txBox="1"/>
          <p:nvPr/>
        </p:nvSpPr>
        <p:spPr>
          <a:xfrm>
            <a:off x="2824223" y="5382227"/>
            <a:ext cx="663964" cy="369332"/>
          </a:xfrm>
          <a:prstGeom prst="rect">
            <a:avLst/>
          </a:prstGeom>
          <a:noFill/>
        </p:spPr>
        <p:txBody>
          <a:bodyPr wrap="none" rtlCol="0">
            <a:spAutoFit/>
          </a:bodyPr>
          <a:lstStyle/>
          <a:p>
            <a:r>
              <a:rPr lang="en-US" dirty="0"/>
              <a:t>Doc1</a:t>
            </a:r>
          </a:p>
        </p:txBody>
      </p:sp>
      <p:sp>
        <p:nvSpPr>
          <p:cNvPr id="14" name="TextBox 13">
            <a:extLst>
              <a:ext uri="{FF2B5EF4-FFF2-40B4-BE49-F238E27FC236}">
                <a16:creationId xmlns:a16="http://schemas.microsoft.com/office/drawing/2014/main" id="{57AF6401-8FB2-E649-9EEF-DC6B7A94232C}"/>
              </a:ext>
            </a:extLst>
          </p:cNvPr>
          <p:cNvSpPr txBox="1"/>
          <p:nvPr/>
        </p:nvSpPr>
        <p:spPr>
          <a:xfrm>
            <a:off x="210274" y="3636379"/>
            <a:ext cx="663964" cy="369332"/>
          </a:xfrm>
          <a:prstGeom prst="rect">
            <a:avLst/>
          </a:prstGeom>
          <a:noFill/>
        </p:spPr>
        <p:txBody>
          <a:bodyPr wrap="none" rtlCol="0">
            <a:spAutoFit/>
          </a:bodyPr>
          <a:lstStyle/>
          <a:p>
            <a:r>
              <a:rPr lang="en-US" dirty="0"/>
              <a:t>Doc2</a:t>
            </a:r>
          </a:p>
        </p:txBody>
      </p:sp>
      <p:cxnSp>
        <p:nvCxnSpPr>
          <p:cNvPr id="15" name="Straight Connector 14">
            <a:extLst>
              <a:ext uri="{FF2B5EF4-FFF2-40B4-BE49-F238E27FC236}">
                <a16:creationId xmlns:a16="http://schemas.microsoft.com/office/drawing/2014/main" id="{233FF74A-E85C-804B-BD6F-A6BE491A7A62}"/>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2448FFD-3C1F-AB4F-851B-3A9138EA58D6}"/>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8254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2" grpId="0" animBg="1"/>
      <p:bldP spid="13"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CA56E2F-65DF-3240-8C18-4634035B4A9E}"/>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376138EB-B507-C743-9267-020739C56760}"/>
              </a:ext>
            </a:extLst>
          </p:cNvPr>
          <p:cNvSpPr>
            <a:spLocks noGrp="1"/>
          </p:cNvSpPr>
          <p:nvPr>
            <p:ph type="title"/>
          </p:nvPr>
        </p:nvSpPr>
        <p:spPr/>
        <p:txBody>
          <a:bodyPr/>
          <a:lstStyle/>
          <a:p>
            <a:r>
              <a:rPr lang="en-US" dirty="0"/>
              <a:t>Let’s solve concept drift correctly.</a:t>
            </a:r>
          </a:p>
        </p:txBody>
      </p:sp>
      <p:sp>
        <p:nvSpPr>
          <p:cNvPr id="4" name="Footer Placeholder 3">
            <a:extLst>
              <a:ext uri="{FF2B5EF4-FFF2-40B4-BE49-F238E27FC236}">
                <a16:creationId xmlns:a16="http://schemas.microsoft.com/office/drawing/2014/main" id="{63BA39D2-8972-7B46-A529-FE150D0E702A}"/>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2EDB1C69-0AE8-1041-8263-C88360415FC7}"/>
              </a:ext>
            </a:extLst>
          </p:cNvPr>
          <p:cNvSpPr>
            <a:spLocks noGrp="1"/>
          </p:cNvSpPr>
          <p:nvPr>
            <p:ph type="sldNum" sz="quarter" idx="4"/>
          </p:nvPr>
        </p:nvSpPr>
        <p:spPr/>
        <p:txBody>
          <a:bodyPr/>
          <a:lstStyle/>
          <a:p>
            <a:fld id="{37290FF7-652B-4475-AEAB-8B1A5D23AE09}" type="slidenum">
              <a:rPr lang="en-US" smtClean="0"/>
              <a:pPr/>
              <a:t>30</a:t>
            </a:fld>
            <a:endParaRPr lang="en-US" dirty="0"/>
          </a:p>
        </p:txBody>
      </p:sp>
      <p:graphicFrame>
        <p:nvGraphicFramePr>
          <p:cNvPr id="6" name="Table 6">
            <a:extLst>
              <a:ext uri="{FF2B5EF4-FFF2-40B4-BE49-F238E27FC236}">
                <a16:creationId xmlns:a16="http://schemas.microsoft.com/office/drawing/2014/main" id="{A16FF4E1-4F44-3447-B1C8-D3C08081F8BA}"/>
              </a:ext>
            </a:extLst>
          </p:cNvPr>
          <p:cNvGraphicFramePr>
            <a:graphicFrameLocks noGrp="1"/>
          </p:cNvGraphicFramePr>
          <p:nvPr/>
        </p:nvGraphicFramePr>
        <p:xfrm>
          <a:off x="549966" y="2033104"/>
          <a:ext cx="6096000" cy="2225040"/>
        </p:xfrm>
        <a:graphic>
          <a:graphicData uri="http://schemas.openxmlformats.org/drawingml/2006/table">
            <a:tbl>
              <a:tblPr firstRow="1" bandRow="1">
                <a:tableStyleId>{5C22544A-7EE6-4342-B048-85BDC9FD1C3A}</a:tableStyleId>
              </a:tblPr>
              <a:tblGrid>
                <a:gridCol w="1219200">
                  <a:extLst>
                    <a:ext uri="{9D8B030D-6E8A-4147-A177-3AD203B41FA5}">
                      <a16:colId xmlns:a16="http://schemas.microsoft.com/office/drawing/2014/main" val="1763945171"/>
                    </a:ext>
                  </a:extLst>
                </a:gridCol>
                <a:gridCol w="1219200">
                  <a:extLst>
                    <a:ext uri="{9D8B030D-6E8A-4147-A177-3AD203B41FA5}">
                      <a16:colId xmlns:a16="http://schemas.microsoft.com/office/drawing/2014/main" val="1730943439"/>
                    </a:ext>
                  </a:extLst>
                </a:gridCol>
                <a:gridCol w="1219200">
                  <a:extLst>
                    <a:ext uri="{9D8B030D-6E8A-4147-A177-3AD203B41FA5}">
                      <a16:colId xmlns:a16="http://schemas.microsoft.com/office/drawing/2014/main" val="3672649975"/>
                    </a:ext>
                  </a:extLst>
                </a:gridCol>
                <a:gridCol w="1219200">
                  <a:extLst>
                    <a:ext uri="{9D8B030D-6E8A-4147-A177-3AD203B41FA5}">
                      <a16:colId xmlns:a16="http://schemas.microsoft.com/office/drawing/2014/main" val="1700470532"/>
                    </a:ext>
                  </a:extLst>
                </a:gridCol>
                <a:gridCol w="1219200">
                  <a:extLst>
                    <a:ext uri="{9D8B030D-6E8A-4147-A177-3AD203B41FA5}">
                      <a16:colId xmlns:a16="http://schemas.microsoft.com/office/drawing/2014/main" val="2666081561"/>
                    </a:ext>
                  </a:extLst>
                </a:gridCol>
              </a:tblGrid>
              <a:tr h="370840">
                <a:tc>
                  <a:txBody>
                    <a:bodyPr/>
                    <a:lstStyle/>
                    <a:p>
                      <a:endParaRPr lang="en-US"/>
                    </a:p>
                  </a:txBody>
                  <a:tcPr/>
                </a:tc>
                <a:tc>
                  <a:txBody>
                    <a:bodyPr/>
                    <a:lstStyle/>
                    <a:p>
                      <a:r>
                        <a:rPr lang="en-US" dirty="0"/>
                        <a:t>X-Var1</a:t>
                      </a:r>
                    </a:p>
                  </a:txBody>
                  <a:tcPr/>
                </a:tc>
                <a:tc>
                  <a:txBody>
                    <a:bodyPr/>
                    <a:lstStyle/>
                    <a:p>
                      <a:r>
                        <a:rPr lang="en-US" dirty="0"/>
                        <a:t>X-Var2</a:t>
                      </a:r>
                    </a:p>
                  </a:txBody>
                  <a:tcPr/>
                </a:tc>
                <a:tc>
                  <a:txBody>
                    <a:bodyPr/>
                    <a:lstStyle/>
                    <a:p>
                      <a:r>
                        <a:rPr lang="en-US" dirty="0"/>
                        <a:t>X-</a:t>
                      </a:r>
                      <a:r>
                        <a:rPr lang="en-US" dirty="0" err="1"/>
                        <a:t>VarN</a:t>
                      </a:r>
                      <a:endParaRPr lang="en-US" dirty="0"/>
                    </a:p>
                  </a:txBody>
                  <a:tcPr/>
                </a:tc>
                <a:tc>
                  <a:txBody>
                    <a:bodyPr/>
                    <a:lstStyle/>
                    <a:p>
                      <a:r>
                        <a:rPr lang="en-US" dirty="0"/>
                        <a:t>Y</a:t>
                      </a:r>
                    </a:p>
                  </a:txBody>
                  <a:tcPr/>
                </a:tc>
                <a:extLst>
                  <a:ext uri="{0D108BD9-81ED-4DB2-BD59-A6C34878D82A}">
                    <a16:rowId xmlns:a16="http://schemas.microsoft.com/office/drawing/2014/main" val="565650966"/>
                  </a:ext>
                </a:extLst>
              </a:tr>
              <a:tr h="370840">
                <a:tc>
                  <a:txBody>
                    <a:bodyPr/>
                    <a:lstStyle/>
                    <a:p>
                      <a:r>
                        <a:rPr lang="en-US" dirty="0"/>
                        <a:t>Observation1</a:t>
                      </a:r>
                    </a:p>
                  </a:txBody>
                  <a:tcPr/>
                </a:tc>
                <a:tc>
                  <a:txBody>
                    <a:bodyPr/>
                    <a:lstStyle/>
                    <a:p>
                      <a:r>
                        <a:rPr lang="en-US" dirty="0"/>
                        <a:t>1</a:t>
                      </a:r>
                    </a:p>
                  </a:txBody>
                  <a:tcPr/>
                </a:tc>
                <a:tc>
                  <a:txBody>
                    <a:bodyPr/>
                    <a:lstStyle/>
                    <a:p>
                      <a:r>
                        <a:rPr lang="en-US" dirty="0"/>
                        <a:t>32</a:t>
                      </a:r>
                    </a:p>
                  </a:txBody>
                  <a:tcPr/>
                </a:tc>
                <a:tc>
                  <a:txBody>
                    <a:bodyPr/>
                    <a:lstStyle/>
                    <a:p>
                      <a:r>
                        <a:rPr lang="en-US" dirty="0"/>
                        <a:t>Brown</a:t>
                      </a:r>
                    </a:p>
                  </a:txBody>
                  <a:tcPr/>
                </a:tc>
                <a:tc>
                  <a:txBody>
                    <a:bodyPr/>
                    <a:lstStyle/>
                    <a:p>
                      <a:r>
                        <a:rPr lang="en-US" dirty="0"/>
                        <a:t>52</a:t>
                      </a:r>
                    </a:p>
                  </a:txBody>
                  <a:tcPr/>
                </a:tc>
                <a:extLst>
                  <a:ext uri="{0D108BD9-81ED-4DB2-BD59-A6C34878D82A}">
                    <a16:rowId xmlns:a16="http://schemas.microsoft.com/office/drawing/2014/main" val="765506212"/>
                  </a:ext>
                </a:extLst>
              </a:tr>
              <a:tr h="370840">
                <a:tc>
                  <a:txBody>
                    <a:bodyPr/>
                    <a:lstStyle/>
                    <a:p>
                      <a:r>
                        <a:rPr lang="en-US" dirty="0"/>
                        <a:t>Observation2</a:t>
                      </a:r>
                    </a:p>
                  </a:txBody>
                  <a:tcPr/>
                </a:tc>
                <a:tc>
                  <a:txBody>
                    <a:bodyPr/>
                    <a:lstStyle/>
                    <a:p>
                      <a:r>
                        <a:rPr lang="en-US" dirty="0"/>
                        <a:t>0</a:t>
                      </a:r>
                    </a:p>
                  </a:txBody>
                  <a:tcPr/>
                </a:tc>
                <a:tc>
                  <a:txBody>
                    <a:bodyPr/>
                    <a:lstStyle/>
                    <a:p>
                      <a:r>
                        <a:rPr lang="en-US" dirty="0"/>
                        <a:t>12</a:t>
                      </a:r>
                    </a:p>
                  </a:txBody>
                  <a:tcPr/>
                </a:tc>
                <a:tc>
                  <a:txBody>
                    <a:bodyPr/>
                    <a:lstStyle/>
                    <a:p>
                      <a:r>
                        <a:rPr lang="en-US" dirty="0"/>
                        <a:t>Blue</a:t>
                      </a:r>
                    </a:p>
                  </a:txBody>
                  <a:tcPr/>
                </a:tc>
                <a:tc>
                  <a:txBody>
                    <a:bodyPr/>
                    <a:lstStyle/>
                    <a:p>
                      <a:r>
                        <a:rPr lang="en-US" dirty="0"/>
                        <a:t>83</a:t>
                      </a:r>
                    </a:p>
                  </a:txBody>
                  <a:tcPr/>
                </a:tc>
                <a:extLst>
                  <a:ext uri="{0D108BD9-81ED-4DB2-BD59-A6C34878D82A}">
                    <a16:rowId xmlns:a16="http://schemas.microsoft.com/office/drawing/2014/main" val="1984768767"/>
                  </a:ext>
                </a:extLst>
              </a:tr>
              <a:tr h="370840">
                <a:tc>
                  <a:txBody>
                    <a:bodyPr/>
                    <a:lstStyle/>
                    <a:p>
                      <a:r>
                        <a:rPr lang="en-US" dirty="0"/>
                        <a:t>Observation3</a:t>
                      </a:r>
                    </a:p>
                  </a:txBody>
                  <a:tcPr/>
                </a:tc>
                <a:tc>
                  <a:txBody>
                    <a:bodyPr/>
                    <a:lstStyle/>
                    <a:p>
                      <a:r>
                        <a:rPr lang="en-US" dirty="0"/>
                        <a:t>0</a:t>
                      </a:r>
                    </a:p>
                  </a:txBody>
                  <a:tcPr/>
                </a:tc>
                <a:tc>
                  <a:txBody>
                    <a:bodyPr/>
                    <a:lstStyle/>
                    <a:p>
                      <a:r>
                        <a:rPr lang="en-US" dirty="0"/>
                        <a:t>47</a:t>
                      </a:r>
                    </a:p>
                  </a:txBody>
                  <a:tcPr/>
                </a:tc>
                <a:tc>
                  <a:txBody>
                    <a:bodyPr/>
                    <a:lstStyle/>
                    <a:p>
                      <a:r>
                        <a:rPr lang="en-US" dirty="0"/>
                        <a:t>Brown</a:t>
                      </a:r>
                    </a:p>
                  </a:txBody>
                  <a:tcPr/>
                </a:tc>
                <a:tc>
                  <a:txBody>
                    <a:bodyPr/>
                    <a:lstStyle/>
                    <a:p>
                      <a:r>
                        <a:rPr lang="en-US" dirty="0"/>
                        <a:t>29</a:t>
                      </a:r>
                    </a:p>
                  </a:txBody>
                  <a:tcPr/>
                </a:tc>
                <a:extLst>
                  <a:ext uri="{0D108BD9-81ED-4DB2-BD59-A6C34878D82A}">
                    <a16:rowId xmlns:a16="http://schemas.microsoft.com/office/drawing/2014/main" val="847785064"/>
                  </a:ext>
                </a:extLst>
              </a:tr>
              <a:tr h="370840">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extLst>
                  <a:ext uri="{0D108BD9-81ED-4DB2-BD59-A6C34878D82A}">
                    <a16:rowId xmlns:a16="http://schemas.microsoft.com/office/drawing/2014/main" val="1054804336"/>
                  </a:ext>
                </a:extLst>
              </a:tr>
              <a:tr h="370840">
                <a:tc>
                  <a:txBody>
                    <a:bodyPr/>
                    <a:lstStyle/>
                    <a:p>
                      <a:r>
                        <a:rPr lang="en-US" dirty="0" err="1"/>
                        <a:t>ObservationN</a:t>
                      </a:r>
                      <a:endParaRPr lang="en-US" dirty="0"/>
                    </a:p>
                  </a:txBody>
                  <a:tcPr/>
                </a:tc>
                <a:tc>
                  <a:txBody>
                    <a:bodyPr/>
                    <a:lstStyle/>
                    <a:p>
                      <a:r>
                        <a:rPr lang="en-US" dirty="0"/>
                        <a:t>1</a:t>
                      </a:r>
                    </a:p>
                  </a:txBody>
                  <a:tcPr/>
                </a:tc>
                <a:tc>
                  <a:txBody>
                    <a:bodyPr/>
                    <a:lstStyle/>
                    <a:p>
                      <a:r>
                        <a:rPr lang="en-US" dirty="0"/>
                        <a:t>11</a:t>
                      </a:r>
                    </a:p>
                  </a:txBody>
                  <a:tcPr/>
                </a:tc>
                <a:tc>
                  <a:txBody>
                    <a:bodyPr/>
                    <a:lstStyle/>
                    <a:p>
                      <a:r>
                        <a:rPr lang="en-US" dirty="0"/>
                        <a:t>Brown</a:t>
                      </a:r>
                    </a:p>
                  </a:txBody>
                  <a:tcPr/>
                </a:tc>
                <a:tc>
                  <a:txBody>
                    <a:bodyPr/>
                    <a:lstStyle/>
                    <a:p>
                      <a:r>
                        <a:rPr lang="en-US" dirty="0"/>
                        <a:t>36</a:t>
                      </a:r>
                    </a:p>
                  </a:txBody>
                  <a:tcPr/>
                </a:tc>
                <a:extLst>
                  <a:ext uri="{0D108BD9-81ED-4DB2-BD59-A6C34878D82A}">
                    <a16:rowId xmlns:a16="http://schemas.microsoft.com/office/drawing/2014/main" val="4083999284"/>
                  </a:ext>
                </a:extLst>
              </a:tr>
            </a:tbl>
          </a:graphicData>
        </a:graphic>
      </p:graphicFrame>
      <p:sp>
        <p:nvSpPr>
          <p:cNvPr id="7" name="TextBox 6">
            <a:extLst>
              <a:ext uri="{FF2B5EF4-FFF2-40B4-BE49-F238E27FC236}">
                <a16:creationId xmlns:a16="http://schemas.microsoft.com/office/drawing/2014/main" id="{6045EFE7-8029-7C49-BFE9-012B6355A58F}"/>
              </a:ext>
            </a:extLst>
          </p:cNvPr>
          <p:cNvSpPr txBox="1"/>
          <p:nvPr/>
        </p:nvSpPr>
        <p:spPr>
          <a:xfrm>
            <a:off x="549966" y="1663772"/>
            <a:ext cx="1415837" cy="369332"/>
          </a:xfrm>
          <a:prstGeom prst="rect">
            <a:avLst/>
          </a:prstGeom>
          <a:noFill/>
        </p:spPr>
        <p:txBody>
          <a:bodyPr wrap="none" rtlCol="0">
            <a:spAutoFit/>
          </a:bodyPr>
          <a:lstStyle/>
          <a:p>
            <a:r>
              <a:rPr lang="en-US" dirty="0"/>
              <a:t>Training Data</a:t>
            </a:r>
          </a:p>
        </p:txBody>
      </p:sp>
      <p:sp>
        <p:nvSpPr>
          <p:cNvPr id="8" name="Rectangle 7">
            <a:extLst>
              <a:ext uri="{FF2B5EF4-FFF2-40B4-BE49-F238E27FC236}">
                <a16:creationId xmlns:a16="http://schemas.microsoft.com/office/drawing/2014/main" id="{1F04DE42-AF2F-2A4E-9D40-4D3000A785F4}"/>
              </a:ext>
            </a:extLst>
          </p:cNvPr>
          <p:cNvSpPr/>
          <p:nvPr/>
        </p:nvSpPr>
        <p:spPr>
          <a:xfrm>
            <a:off x="261257" y="5760723"/>
            <a:ext cx="8490041" cy="5617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Consolas" panose="020B0609020204030204" pitchFamily="49" charset="0"/>
                <a:cs typeface="Consolas" panose="020B0609020204030204" pitchFamily="49" charset="0"/>
              </a:rPr>
              <a:t>A typical training set.</a:t>
            </a:r>
            <a:endParaRPr lang="en-US" dirty="0"/>
          </a:p>
        </p:txBody>
      </p:sp>
    </p:spTree>
    <p:extLst>
      <p:ext uri="{BB962C8B-B14F-4D97-AF65-F5344CB8AC3E}">
        <p14:creationId xmlns:p14="http://schemas.microsoft.com/office/powerpoint/2010/main" val="41320016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CA56E2F-65DF-3240-8C18-4634035B4A9E}"/>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376138EB-B507-C743-9267-020739C56760}"/>
              </a:ext>
            </a:extLst>
          </p:cNvPr>
          <p:cNvSpPr>
            <a:spLocks noGrp="1"/>
          </p:cNvSpPr>
          <p:nvPr>
            <p:ph type="title"/>
          </p:nvPr>
        </p:nvSpPr>
        <p:spPr/>
        <p:txBody>
          <a:bodyPr/>
          <a:lstStyle/>
          <a:p>
            <a:r>
              <a:rPr lang="en-US" dirty="0"/>
              <a:t>Models are picky.</a:t>
            </a:r>
          </a:p>
        </p:txBody>
      </p:sp>
      <p:sp>
        <p:nvSpPr>
          <p:cNvPr id="4" name="Footer Placeholder 3">
            <a:extLst>
              <a:ext uri="{FF2B5EF4-FFF2-40B4-BE49-F238E27FC236}">
                <a16:creationId xmlns:a16="http://schemas.microsoft.com/office/drawing/2014/main" id="{63BA39D2-8972-7B46-A529-FE150D0E702A}"/>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2EDB1C69-0AE8-1041-8263-C88360415FC7}"/>
              </a:ext>
            </a:extLst>
          </p:cNvPr>
          <p:cNvSpPr>
            <a:spLocks noGrp="1"/>
          </p:cNvSpPr>
          <p:nvPr>
            <p:ph type="sldNum" sz="quarter" idx="4"/>
          </p:nvPr>
        </p:nvSpPr>
        <p:spPr/>
        <p:txBody>
          <a:bodyPr/>
          <a:lstStyle/>
          <a:p>
            <a:fld id="{37290FF7-652B-4475-AEAB-8B1A5D23AE09}" type="slidenum">
              <a:rPr lang="en-US" smtClean="0"/>
              <a:pPr/>
              <a:t>31</a:t>
            </a:fld>
            <a:endParaRPr lang="en-US" dirty="0"/>
          </a:p>
        </p:txBody>
      </p:sp>
      <p:graphicFrame>
        <p:nvGraphicFramePr>
          <p:cNvPr id="6" name="Table 6">
            <a:extLst>
              <a:ext uri="{FF2B5EF4-FFF2-40B4-BE49-F238E27FC236}">
                <a16:creationId xmlns:a16="http://schemas.microsoft.com/office/drawing/2014/main" id="{A16FF4E1-4F44-3447-B1C8-D3C08081F8BA}"/>
              </a:ext>
            </a:extLst>
          </p:cNvPr>
          <p:cNvGraphicFramePr>
            <a:graphicFrameLocks noGrp="1"/>
          </p:cNvGraphicFramePr>
          <p:nvPr/>
        </p:nvGraphicFramePr>
        <p:xfrm>
          <a:off x="549966" y="1486453"/>
          <a:ext cx="6096000" cy="2225040"/>
        </p:xfrm>
        <a:graphic>
          <a:graphicData uri="http://schemas.openxmlformats.org/drawingml/2006/table">
            <a:tbl>
              <a:tblPr firstRow="1" bandRow="1">
                <a:tableStyleId>{5C22544A-7EE6-4342-B048-85BDC9FD1C3A}</a:tableStyleId>
              </a:tblPr>
              <a:tblGrid>
                <a:gridCol w="1219200">
                  <a:extLst>
                    <a:ext uri="{9D8B030D-6E8A-4147-A177-3AD203B41FA5}">
                      <a16:colId xmlns:a16="http://schemas.microsoft.com/office/drawing/2014/main" val="1763945171"/>
                    </a:ext>
                  </a:extLst>
                </a:gridCol>
                <a:gridCol w="1219200">
                  <a:extLst>
                    <a:ext uri="{9D8B030D-6E8A-4147-A177-3AD203B41FA5}">
                      <a16:colId xmlns:a16="http://schemas.microsoft.com/office/drawing/2014/main" val="1730943439"/>
                    </a:ext>
                  </a:extLst>
                </a:gridCol>
                <a:gridCol w="1219200">
                  <a:extLst>
                    <a:ext uri="{9D8B030D-6E8A-4147-A177-3AD203B41FA5}">
                      <a16:colId xmlns:a16="http://schemas.microsoft.com/office/drawing/2014/main" val="3672649975"/>
                    </a:ext>
                  </a:extLst>
                </a:gridCol>
                <a:gridCol w="1219200">
                  <a:extLst>
                    <a:ext uri="{9D8B030D-6E8A-4147-A177-3AD203B41FA5}">
                      <a16:colId xmlns:a16="http://schemas.microsoft.com/office/drawing/2014/main" val="1700470532"/>
                    </a:ext>
                  </a:extLst>
                </a:gridCol>
                <a:gridCol w="1219200">
                  <a:extLst>
                    <a:ext uri="{9D8B030D-6E8A-4147-A177-3AD203B41FA5}">
                      <a16:colId xmlns:a16="http://schemas.microsoft.com/office/drawing/2014/main" val="2666081561"/>
                    </a:ext>
                  </a:extLst>
                </a:gridCol>
              </a:tblGrid>
              <a:tr h="370840">
                <a:tc>
                  <a:txBody>
                    <a:bodyPr/>
                    <a:lstStyle/>
                    <a:p>
                      <a:endParaRPr lang="en-US"/>
                    </a:p>
                  </a:txBody>
                  <a:tcPr/>
                </a:tc>
                <a:tc>
                  <a:txBody>
                    <a:bodyPr/>
                    <a:lstStyle/>
                    <a:p>
                      <a:r>
                        <a:rPr lang="en-US" dirty="0"/>
                        <a:t>X-Var1</a:t>
                      </a:r>
                    </a:p>
                  </a:txBody>
                  <a:tcPr/>
                </a:tc>
                <a:tc>
                  <a:txBody>
                    <a:bodyPr/>
                    <a:lstStyle/>
                    <a:p>
                      <a:r>
                        <a:rPr lang="en-US" dirty="0"/>
                        <a:t>X-Var2</a:t>
                      </a:r>
                    </a:p>
                  </a:txBody>
                  <a:tcPr/>
                </a:tc>
                <a:tc>
                  <a:txBody>
                    <a:bodyPr/>
                    <a:lstStyle/>
                    <a:p>
                      <a:r>
                        <a:rPr lang="en-US" dirty="0"/>
                        <a:t>X-</a:t>
                      </a:r>
                      <a:r>
                        <a:rPr lang="en-US" dirty="0" err="1"/>
                        <a:t>VarN</a:t>
                      </a:r>
                      <a:endParaRPr lang="en-US" dirty="0"/>
                    </a:p>
                  </a:txBody>
                  <a:tcPr/>
                </a:tc>
                <a:tc>
                  <a:txBody>
                    <a:bodyPr/>
                    <a:lstStyle/>
                    <a:p>
                      <a:r>
                        <a:rPr lang="en-US" dirty="0"/>
                        <a:t>Y</a:t>
                      </a:r>
                    </a:p>
                  </a:txBody>
                  <a:tcPr/>
                </a:tc>
                <a:extLst>
                  <a:ext uri="{0D108BD9-81ED-4DB2-BD59-A6C34878D82A}">
                    <a16:rowId xmlns:a16="http://schemas.microsoft.com/office/drawing/2014/main" val="565650966"/>
                  </a:ext>
                </a:extLst>
              </a:tr>
              <a:tr h="370840">
                <a:tc>
                  <a:txBody>
                    <a:bodyPr/>
                    <a:lstStyle/>
                    <a:p>
                      <a:r>
                        <a:rPr lang="en-US" dirty="0"/>
                        <a:t>Observation1</a:t>
                      </a:r>
                    </a:p>
                  </a:txBody>
                  <a:tcPr/>
                </a:tc>
                <a:tc>
                  <a:txBody>
                    <a:bodyPr/>
                    <a:lstStyle/>
                    <a:p>
                      <a:r>
                        <a:rPr lang="en-US" dirty="0"/>
                        <a:t>1</a:t>
                      </a:r>
                    </a:p>
                  </a:txBody>
                  <a:tcPr/>
                </a:tc>
                <a:tc>
                  <a:txBody>
                    <a:bodyPr/>
                    <a:lstStyle/>
                    <a:p>
                      <a:r>
                        <a:rPr lang="en-US" dirty="0"/>
                        <a:t>32</a:t>
                      </a:r>
                    </a:p>
                  </a:txBody>
                  <a:tcPr/>
                </a:tc>
                <a:tc>
                  <a:txBody>
                    <a:bodyPr/>
                    <a:lstStyle/>
                    <a:p>
                      <a:r>
                        <a:rPr lang="en-US" dirty="0"/>
                        <a:t>Brown</a:t>
                      </a:r>
                    </a:p>
                  </a:txBody>
                  <a:tcPr/>
                </a:tc>
                <a:tc>
                  <a:txBody>
                    <a:bodyPr/>
                    <a:lstStyle/>
                    <a:p>
                      <a:r>
                        <a:rPr lang="en-US" dirty="0"/>
                        <a:t>52</a:t>
                      </a:r>
                    </a:p>
                  </a:txBody>
                  <a:tcPr/>
                </a:tc>
                <a:extLst>
                  <a:ext uri="{0D108BD9-81ED-4DB2-BD59-A6C34878D82A}">
                    <a16:rowId xmlns:a16="http://schemas.microsoft.com/office/drawing/2014/main" val="765506212"/>
                  </a:ext>
                </a:extLst>
              </a:tr>
              <a:tr h="370840">
                <a:tc>
                  <a:txBody>
                    <a:bodyPr/>
                    <a:lstStyle/>
                    <a:p>
                      <a:r>
                        <a:rPr lang="en-US" dirty="0"/>
                        <a:t>Observation2</a:t>
                      </a:r>
                    </a:p>
                  </a:txBody>
                  <a:tcPr/>
                </a:tc>
                <a:tc>
                  <a:txBody>
                    <a:bodyPr/>
                    <a:lstStyle/>
                    <a:p>
                      <a:r>
                        <a:rPr lang="en-US" dirty="0"/>
                        <a:t>0</a:t>
                      </a:r>
                    </a:p>
                  </a:txBody>
                  <a:tcPr/>
                </a:tc>
                <a:tc>
                  <a:txBody>
                    <a:bodyPr/>
                    <a:lstStyle/>
                    <a:p>
                      <a:r>
                        <a:rPr lang="en-US" dirty="0"/>
                        <a:t>12</a:t>
                      </a:r>
                    </a:p>
                  </a:txBody>
                  <a:tcPr/>
                </a:tc>
                <a:tc>
                  <a:txBody>
                    <a:bodyPr/>
                    <a:lstStyle/>
                    <a:p>
                      <a:r>
                        <a:rPr lang="en-US" dirty="0"/>
                        <a:t>Blue</a:t>
                      </a:r>
                    </a:p>
                  </a:txBody>
                  <a:tcPr/>
                </a:tc>
                <a:tc>
                  <a:txBody>
                    <a:bodyPr/>
                    <a:lstStyle/>
                    <a:p>
                      <a:r>
                        <a:rPr lang="en-US" dirty="0"/>
                        <a:t>83</a:t>
                      </a:r>
                    </a:p>
                  </a:txBody>
                  <a:tcPr/>
                </a:tc>
                <a:extLst>
                  <a:ext uri="{0D108BD9-81ED-4DB2-BD59-A6C34878D82A}">
                    <a16:rowId xmlns:a16="http://schemas.microsoft.com/office/drawing/2014/main" val="1984768767"/>
                  </a:ext>
                </a:extLst>
              </a:tr>
              <a:tr h="370840">
                <a:tc>
                  <a:txBody>
                    <a:bodyPr/>
                    <a:lstStyle/>
                    <a:p>
                      <a:r>
                        <a:rPr lang="en-US" dirty="0"/>
                        <a:t>Observation3</a:t>
                      </a:r>
                    </a:p>
                  </a:txBody>
                  <a:tcPr/>
                </a:tc>
                <a:tc>
                  <a:txBody>
                    <a:bodyPr/>
                    <a:lstStyle/>
                    <a:p>
                      <a:r>
                        <a:rPr lang="en-US" dirty="0"/>
                        <a:t>0</a:t>
                      </a:r>
                    </a:p>
                  </a:txBody>
                  <a:tcPr/>
                </a:tc>
                <a:tc>
                  <a:txBody>
                    <a:bodyPr/>
                    <a:lstStyle/>
                    <a:p>
                      <a:r>
                        <a:rPr lang="en-US" dirty="0"/>
                        <a:t>47</a:t>
                      </a:r>
                    </a:p>
                  </a:txBody>
                  <a:tcPr/>
                </a:tc>
                <a:tc>
                  <a:txBody>
                    <a:bodyPr/>
                    <a:lstStyle/>
                    <a:p>
                      <a:r>
                        <a:rPr lang="en-US" dirty="0"/>
                        <a:t>Brown</a:t>
                      </a:r>
                    </a:p>
                  </a:txBody>
                  <a:tcPr/>
                </a:tc>
                <a:tc>
                  <a:txBody>
                    <a:bodyPr/>
                    <a:lstStyle/>
                    <a:p>
                      <a:r>
                        <a:rPr lang="en-US" dirty="0"/>
                        <a:t>29</a:t>
                      </a:r>
                    </a:p>
                  </a:txBody>
                  <a:tcPr/>
                </a:tc>
                <a:extLst>
                  <a:ext uri="{0D108BD9-81ED-4DB2-BD59-A6C34878D82A}">
                    <a16:rowId xmlns:a16="http://schemas.microsoft.com/office/drawing/2014/main" val="847785064"/>
                  </a:ext>
                </a:extLst>
              </a:tr>
              <a:tr h="370840">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extLst>
                  <a:ext uri="{0D108BD9-81ED-4DB2-BD59-A6C34878D82A}">
                    <a16:rowId xmlns:a16="http://schemas.microsoft.com/office/drawing/2014/main" val="1054804336"/>
                  </a:ext>
                </a:extLst>
              </a:tr>
              <a:tr h="370840">
                <a:tc>
                  <a:txBody>
                    <a:bodyPr/>
                    <a:lstStyle/>
                    <a:p>
                      <a:r>
                        <a:rPr lang="en-US" dirty="0" err="1"/>
                        <a:t>ObservationN</a:t>
                      </a:r>
                      <a:endParaRPr lang="en-US" dirty="0"/>
                    </a:p>
                  </a:txBody>
                  <a:tcPr/>
                </a:tc>
                <a:tc>
                  <a:txBody>
                    <a:bodyPr/>
                    <a:lstStyle/>
                    <a:p>
                      <a:r>
                        <a:rPr lang="en-US" dirty="0"/>
                        <a:t>1</a:t>
                      </a:r>
                    </a:p>
                  </a:txBody>
                  <a:tcPr/>
                </a:tc>
                <a:tc>
                  <a:txBody>
                    <a:bodyPr/>
                    <a:lstStyle/>
                    <a:p>
                      <a:r>
                        <a:rPr lang="en-US" dirty="0"/>
                        <a:t>11</a:t>
                      </a:r>
                    </a:p>
                  </a:txBody>
                  <a:tcPr/>
                </a:tc>
                <a:tc>
                  <a:txBody>
                    <a:bodyPr/>
                    <a:lstStyle/>
                    <a:p>
                      <a:r>
                        <a:rPr lang="en-US" dirty="0"/>
                        <a:t>Brown</a:t>
                      </a:r>
                    </a:p>
                  </a:txBody>
                  <a:tcPr/>
                </a:tc>
                <a:tc>
                  <a:txBody>
                    <a:bodyPr/>
                    <a:lstStyle/>
                    <a:p>
                      <a:r>
                        <a:rPr lang="en-US" dirty="0"/>
                        <a:t>36</a:t>
                      </a:r>
                    </a:p>
                  </a:txBody>
                  <a:tcPr/>
                </a:tc>
                <a:extLst>
                  <a:ext uri="{0D108BD9-81ED-4DB2-BD59-A6C34878D82A}">
                    <a16:rowId xmlns:a16="http://schemas.microsoft.com/office/drawing/2014/main" val="4083999284"/>
                  </a:ext>
                </a:extLst>
              </a:tr>
            </a:tbl>
          </a:graphicData>
        </a:graphic>
      </p:graphicFrame>
      <p:sp>
        <p:nvSpPr>
          <p:cNvPr id="7" name="TextBox 6">
            <a:extLst>
              <a:ext uri="{FF2B5EF4-FFF2-40B4-BE49-F238E27FC236}">
                <a16:creationId xmlns:a16="http://schemas.microsoft.com/office/drawing/2014/main" id="{6045EFE7-8029-7C49-BFE9-012B6355A58F}"/>
              </a:ext>
            </a:extLst>
          </p:cNvPr>
          <p:cNvSpPr txBox="1"/>
          <p:nvPr/>
        </p:nvSpPr>
        <p:spPr>
          <a:xfrm>
            <a:off x="549966" y="1117121"/>
            <a:ext cx="1415837" cy="369332"/>
          </a:xfrm>
          <a:prstGeom prst="rect">
            <a:avLst/>
          </a:prstGeom>
          <a:noFill/>
        </p:spPr>
        <p:txBody>
          <a:bodyPr wrap="none" rtlCol="0">
            <a:spAutoFit/>
          </a:bodyPr>
          <a:lstStyle/>
          <a:p>
            <a:r>
              <a:rPr lang="en-US" dirty="0"/>
              <a:t>Training Data</a:t>
            </a:r>
          </a:p>
        </p:txBody>
      </p:sp>
      <p:sp>
        <p:nvSpPr>
          <p:cNvPr id="8" name="TextBox 7">
            <a:extLst>
              <a:ext uri="{FF2B5EF4-FFF2-40B4-BE49-F238E27FC236}">
                <a16:creationId xmlns:a16="http://schemas.microsoft.com/office/drawing/2014/main" id="{6478554B-05B6-2E4A-9E3B-FC92F9FFC3BA}"/>
              </a:ext>
            </a:extLst>
          </p:cNvPr>
          <p:cNvSpPr txBox="1"/>
          <p:nvPr/>
        </p:nvSpPr>
        <p:spPr>
          <a:xfrm>
            <a:off x="463827" y="3946645"/>
            <a:ext cx="1101905" cy="369332"/>
          </a:xfrm>
          <a:prstGeom prst="rect">
            <a:avLst/>
          </a:prstGeom>
          <a:noFill/>
        </p:spPr>
        <p:txBody>
          <a:bodyPr wrap="none" rtlCol="0">
            <a:spAutoFit/>
          </a:bodyPr>
          <a:lstStyle/>
          <a:p>
            <a:r>
              <a:rPr lang="en-US" dirty="0"/>
              <a:t>New Data</a:t>
            </a:r>
          </a:p>
        </p:txBody>
      </p:sp>
      <p:graphicFrame>
        <p:nvGraphicFramePr>
          <p:cNvPr id="9" name="Table 6">
            <a:extLst>
              <a:ext uri="{FF2B5EF4-FFF2-40B4-BE49-F238E27FC236}">
                <a16:creationId xmlns:a16="http://schemas.microsoft.com/office/drawing/2014/main" id="{DB9F181C-8D65-B641-9868-A13BA6B58F24}"/>
              </a:ext>
            </a:extLst>
          </p:cNvPr>
          <p:cNvGraphicFramePr>
            <a:graphicFrameLocks noGrp="1"/>
          </p:cNvGraphicFramePr>
          <p:nvPr/>
        </p:nvGraphicFramePr>
        <p:xfrm>
          <a:off x="549966" y="4248357"/>
          <a:ext cx="6096000" cy="1112520"/>
        </p:xfrm>
        <a:graphic>
          <a:graphicData uri="http://schemas.openxmlformats.org/drawingml/2006/table">
            <a:tbl>
              <a:tblPr firstRow="1" bandRow="1">
                <a:tableStyleId>{5C22544A-7EE6-4342-B048-85BDC9FD1C3A}</a:tableStyleId>
              </a:tblPr>
              <a:tblGrid>
                <a:gridCol w="1219200">
                  <a:extLst>
                    <a:ext uri="{9D8B030D-6E8A-4147-A177-3AD203B41FA5}">
                      <a16:colId xmlns:a16="http://schemas.microsoft.com/office/drawing/2014/main" val="1763945171"/>
                    </a:ext>
                  </a:extLst>
                </a:gridCol>
                <a:gridCol w="1219200">
                  <a:extLst>
                    <a:ext uri="{9D8B030D-6E8A-4147-A177-3AD203B41FA5}">
                      <a16:colId xmlns:a16="http://schemas.microsoft.com/office/drawing/2014/main" val="1730943439"/>
                    </a:ext>
                  </a:extLst>
                </a:gridCol>
                <a:gridCol w="1219200">
                  <a:extLst>
                    <a:ext uri="{9D8B030D-6E8A-4147-A177-3AD203B41FA5}">
                      <a16:colId xmlns:a16="http://schemas.microsoft.com/office/drawing/2014/main" val="3672649975"/>
                    </a:ext>
                  </a:extLst>
                </a:gridCol>
                <a:gridCol w="1219200">
                  <a:extLst>
                    <a:ext uri="{9D8B030D-6E8A-4147-A177-3AD203B41FA5}">
                      <a16:colId xmlns:a16="http://schemas.microsoft.com/office/drawing/2014/main" val="1700470532"/>
                    </a:ext>
                  </a:extLst>
                </a:gridCol>
                <a:gridCol w="1219200">
                  <a:extLst>
                    <a:ext uri="{9D8B030D-6E8A-4147-A177-3AD203B41FA5}">
                      <a16:colId xmlns:a16="http://schemas.microsoft.com/office/drawing/2014/main" val="2666081561"/>
                    </a:ext>
                  </a:extLst>
                </a:gridCol>
              </a:tblGrid>
              <a:tr h="370840">
                <a:tc>
                  <a:txBody>
                    <a:bodyPr/>
                    <a:lstStyle/>
                    <a:p>
                      <a:endParaRPr lang="en-US"/>
                    </a:p>
                  </a:txBody>
                  <a:tcPr/>
                </a:tc>
                <a:tc>
                  <a:txBody>
                    <a:bodyPr/>
                    <a:lstStyle/>
                    <a:p>
                      <a:r>
                        <a:rPr lang="en-US" dirty="0"/>
                        <a:t>X-Var1</a:t>
                      </a:r>
                    </a:p>
                  </a:txBody>
                  <a:tcPr/>
                </a:tc>
                <a:tc>
                  <a:txBody>
                    <a:bodyPr/>
                    <a:lstStyle/>
                    <a:p>
                      <a:r>
                        <a:rPr lang="en-US" dirty="0"/>
                        <a:t>X-Var2</a:t>
                      </a:r>
                    </a:p>
                  </a:txBody>
                  <a:tcPr/>
                </a:tc>
                <a:tc>
                  <a:txBody>
                    <a:bodyPr/>
                    <a:lstStyle/>
                    <a:p>
                      <a:r>
                        <a:rPr lang="en-US" dirty="0"/>
                        <a:t>X-</a:t>
                      </a:r>
                      <a:r>
                        <a:rPr lang="en-US" dirty="0" err="1"/>
                        <a:t>VarN</a:t>
                      </a:r>
                      <a:endParaRPr lang="en-US" dirty="0"/>
                    </a:p>
                  </a:txBody>
                  <a:tcPr/>
                </a:tc>
                <a:tc>
                  <a:txBody>
                    <a:bodyPr/>
                    <a:lstStyle/>
                    <a:p>
                      <a:r>
                        <a:rPr lang="en-US" dirty="0"/>
                        <a:t>Y</a:t>
                      </a:r>
                    </a:p>
                  </a:txBody>
                  <a:tcPr/>
                </a:tc>
                <a:extLst>
                  <a:ext uri="{0D108BD9-81ED-4DB2-BD59-A6C34878D82A}">
                    <a16:rowId xmlns:a16="http://schemas.microsoft.com/office/drawing/2014/main" val="565650966"/>
                  </a:ext>
                </a:extLst>
              </a:tr>
              <a:tr h="370840">
                <a:tc>
                  <a:txBody>
                    <a:bodyPr/>
                    <a:lstStyle/>
                    <a:p>
                      <a:r>
                        <a:rPr lang="en-US" dirty="0"/>
                        <a:t>New1</a:t>
                      </a:r>
                    </a:p>
                  </a:txBody>
                  <a:tcPr/>
                </a:tc>
                <a:tc>
                  <a:txBody>
                    <a:bodyPr/>
                    <a:lstStyle/>
                    <a:p>
                      <a:r>
                        <a:rPr lang="en-US" dirty="0"/>
                        <a:t>0</a:t>
                      </a:r>
                    </a:p>
                  </a:txBody>
                  <a:tcPr/>
                </a:tc>
                <a:tc>
                  <a:txBody>
                    <a:bodyPr/>
                    <a:lstStyle/>
                    <a:p>
                      <a:r>
                        <a:rPr lang="en-US" dirty="0"/>
                        <a:t>11</a:t>
                      </a:r>
                    </a:p>
                  </a:txBody>
                  <a:tcPr/>
                </a:tc>
                <a:tc>
                  <a:txBody>
                    <a:bodyPr/>
                    <a:lstStyle/>
                    <a:p>
                      <a:r>
                        <a:rPr lang="en-US" dirty="0"/>
                        <a:t>Brown</a:t>
                      </a:r>
                    </a:p>
                  </a:txBody>
                  <a:tcPr/>
                </a:tc>
                <a:tc>
                  <a:txBody>
                    <a:bodyPr/>
                    <a:lstStyle/>
                    <a:p>
                      <a:r>
                        <a:rPr lang="en-US" dirty="0"/>
                        <a:t>??</a:t>
                      </a:r>
                    </a:p>
                  </a:txBody>
                  <a:tcPr/>
                </a:tc>
                <a:extLst>
                  <a:ext uri="{0D108BD9-81ED-4DB2-BD59-A6C34878D82A}">
                    <a16:rowId xmlns:a16="http://schemas.microsoft.com/office/drawing/2014/main" val="765506212"/>
                  </a:ext>
                </a:extLst>
              </a:tr>
              <a:tr h="370840">
                <a:tc>
                  <a:txBody>
                    <a:bodyPr/>
                    <a:lstStyle/>
                    <a:p>
                      <a:r>
                        <a:rPr lang="en-US" dirty="0"/>
                        <a:t>New2</a:t>
                      </a:r>
                    </a:p>
                  </a:txBody>
                  <a:tcPr/>
                </a:tc>
                <a:tc>
                  <a:txBody>
                    <a:bodyPr/>
                    <a:lstStyle/>
                    <a:p>
                      <a:r>
                        <a:rPr lang="en-US" dirty="0"/>
                        <a:t>0</a:t>
                      </a:r>
                    </a:p>
                  </a:txBody>
                  <a:tcPr/>
                </a:tc>
                <a:tc>
                  <a:txBody>
                    <a:bodyPr/>
                    <a:lstStyle/>
                    <a:p>
                      <a:r>
                        <a:rPr lang="en-US" dirty="0"/>
                        <a:t>7</a:t>
                      </a:r>
                    </a:p>
                  </a:txBody>
                  <a:tcPr/>
                </a:tc>
                <a:tc>
                  <a:txBody>
                    <a:bodyPr/>
                    <a:lstStyle/>
                    <a:p>
                      <a:r>
                        <a:rPr lang="en-US" dirty="0"/>
                        <a:t>Blue</a:t>
                      </a:r>
                    </a:p>
                  </a:txBody>
                  <a:tcPr/>
                </a:tc>
                <a:tc>
                  <a:txBody>
                    <a:bodyPr/>
                    <a:lstStyle/>
                    <a:p>
                      <a:r>
                        <a:rPr lang="en-US" dirty="0"/>
                        <a:t>??</a:t>
                      </a:r>
                    </a:p>
                  </a:txBody>
                  <a:tcPr/>
                </a:tc>
                <a:extLst>
                  <a:ext uri="{0D108BD9-81ED-4DB2-BD59-A6C34878D82A}">
                    <a16:rowId xmlns:a16="http://schemas.microsoft.com/office/drawing/2014/main" val="1984768767"/>
                  </a:ext>
                </a:extLst>
              </a:tr>
            </a:tbl>
          </a:graphicData>
        </a:graphic>
      </p:graphicFrame>
      <p:sp>
        <p:nvSpPr>
          <p:cNvPr id="10" name="Rectangle 9">
            <a:extLst>
              <a:ext uri="{FF2B5EF4-FFF2-40B4-BE49-F238E27FC236}">
                <a16:creationId xmlns:a16="http://schemas.microsoft.com/office/drawing/2014/main" id="{186541C2-0F45-7840-98DD-A6174FB9939F}"/>
              </a:ext>
            </a:extLst>
          </p:cNvPr>
          <p:cNvSpPr/>
          <p:nvPr/>
        </p:nvSpPr>
        <p:spPr>
          <a:xfrm>
            <a:off x="93765" y="5750284"/>
            <a:ext cx="9002110" cy="4414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The model is expecting all X-Vars to be present, no missing, levels to be the same as in training.</a:t>
            </a:r>
          </a:p>
        </p:txBody>
      </p:sp>
    </p:spTree>
    <p:extLst>
      <p:ext uri="{BB962C8B-B14F-4D97-AF65-F5344CB8AC3E}">
        <p14:creationId xmlns:p14="http://schemas.microsoft.com/office/powerpoint/2010/main" val="33164769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CA56E2F-65DF-3240-8C18-4634035B4A9E}"/>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376138EB-B507-C743-9267-020739C56760}"/>
              </a:ext>
            </a:extLst>
          </p:cNvPr>
          <p:cNvSpPr>
            <a:spLocks noGrp="1"/>
          </p:cNvSpPr>
          <p:nvPr>
            <p:ph type="title"/>
          </p:nvPr>
        </p:nvSpPr>
        <p:spPr/>
        <p:txBody>
          <a:bodyPr/>
          <a:lstStyle/>
          <a:p>
            <a:r>
              <a:rPr lang="en-US" dirty="0"/>
              <a:t>Models are picky.</a:t>
            </a:r>
          </a:p>
        </p:txBody>
      </p:sp>
      <p:sp>
        <p:nvSpPr>
          <p:cNvPr id="4" name="Footer Placeholder 3">
            <a:extLst>
              <a:ext uri="{FF2B5EF4-FFF2-40B4-BE49-F238E27FC236}">
                <a16:creationId xmlns:a16="http://schemas.microsoft.com/office/drawing/2014/main" id="{63BA39D2-8972-7B46-A529-FE150D0E702A}"/>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2EDB1C69-0AE8-1041-8263-C88360415FC7}"/>
              </a:ext>
            </a:extLst>
          </p:cNvPr>
          <p:cNvSpPr>
            <a:spLocks noGrp="1"/>
          </p:cNvSpPr>
          <p:nvPr>
            <p:ph type="sldNum" sz="quarter" idx="4"/>
          </p:nvPr>
        </p:nvSpPr>
        <p:spPr/>
        <p:txBody>
          <a:bodyPr/>
          <a:lstStyle/>
          <a:p>
            <a:fld id="{37290FF7-652B-4475-AEAB-8B1A5D23AE09}" type="slidenum">
              <a:rPr lang="en-US" smtClean="0"/>
              <a:pPr/>
              <a:t>32</a:t>
            </a:fld>
            <a:endParaRPr lang="en-US" dirty="0"/>
          </a:p>
        </p:txBody>
      </p:sp>
      <p:graphicFrame>
        <p:nvGraphicFramePr>
          <p:cNvPr id="6" name="Table 6">
            <a:extLst>
              <a:ext uri="{FF2B5EF4-FFF2-40B4-BE49-F238E27FC236}">
                <a16:creationId xmlns:a16="http://schemas.microsoft.com/office/drawing/2014/main" id="{A16FF4E1-4F44-3447-B1C8-D3C08081F8BA}"/>
              </a:ext>
            </a:extLst>
          </p:cNvPr>
          <p:cNvGraphicFramePr>
            <a:graphicFrameLocks noGrp="1"/>
          </p:cNvGraphicFramePr>
          <p:nvPr/>
        </p:nvGraphicFramePr>
        <p:xfrm>
          <a:off x="549966" y="1486453"/>
          <a:ext cx="6096000" cy="2225040"/>
        </p:xfrm>
        <a:graphic>
          <a:graphicData uri="http://schemas.openxmlformats.org/drawingml/2006/table">
            <a:tbl>
              <a:tblPr firstRow="1" bandRow="1">
                <a:tableStyleId>{5C22544A-7EE6-4342-B048-85BDC9FD1C3A}</a:tableStyleId>
              </a:tblPr>
              <a:tblGrid>
                <a:gridCol w="1219200">
                  <a:extLst>
                    <a:ext uri="{9D8B030D-6E8A-4147-A177-3AD203B41FA5}">
                      <a16:colId xmlns:a16="http://schemas.microsoft.com/office/drawing/2014/main" val="1763945171"/>
                    </a:ext>
                  </a:extLst>
                </a:gridCol>
                <a:gridCol w="1219200">
                  <a:extLst>
                    <a:ext uri="{9D8B030D-6E8A-4147-A177-3AD203B41FA5}">
                      <a16:colId xmlns:a16="http://schemas.microsoft.com/office/drawing/2014/main" val="1730943439"/>
                    </a:ext>
                  </a:extLst>
                </a:gridCol>
                <a:gridCol w="1219200">
                  <a:extLst>
                    <a:ext uri="{9D8B030D-6E8A-4147-A177-3AD203B41FA5}">
                      <a16:colId xmlns:a16="http://schemas.microsoft.com/office/drawing/2014/main" val="3672649975"/>
                    </a:ext>
                  </a:extLst>
                </a:gridCol>
                <a:gridCol w="1219200">
                  <a:extLst>
                    <a:ext uri="{9D8B030D-6E8A-4147-A177-3AD203B41FA5}">
                      <a16:colId xmlns:a16="http://schemas.microsoft.com/office/drawing/2014/main" val="1700470532"/>
                    </a:ext>
                  </a:extLst>
                </a:gridCol>
                <a:gridCol w="1219200">
                  <a:extLst>
                    <a:ext uri="{9D8B030D-6E8A-4147-A177-3AD203B41FA5}">
                      <a16:colId xmlns:a16="http://schemas.microsoft.com/office/drawing/2014/main" val="2666081561"/>
                    </a:ext>
                  </a:extLst>
                </a:gridCol>
              </a:tblGrid>
              <a:tr h="370840">
                <a:tc>
                  <a:txBody>
                    <a:bodyPr/>
                    <a:lstStyle/>
                    <a:p>
                      <a:endParaRPr lang="en-US"/>
                    </a:p>
                  </a:txBody>
                  <a:tcPr/>
                </a:tc>
                <a:tc>
                  <a:txBody>
                    <a:bodyPr/>
                    <a:lstStyle/>
                    <a:p>
                      <a:r>
                        <a:rPr lang="en-US" dirty="0"/>
                        <a:t>X-Var1</a:t>
                      </a:r>
                    </a:p>
                  </a:txBody>
                  <a:tcPr/>
                </a:tc>
                <a:tc>
                  <a:txBody>
                    <a:bodyPr/>
                    <a:lstStyle/>
                    <a:p>
                      <a:r>
                        <a:rPr lang="en-US" dirty="0"/>
                        <a:t>X-Var2</a:t>
                      </a:r>
                    </a:p>
                  </a:txBody>
                  <a:tcPr/>
                </a:tc>
                <a:tc>
                  <a:txBody>
                    <a:bodyPr/>
                    <a:lstStyle/>
                    <a:p>
                      <a:r>
                        <a:rPr lang="en-US" dirty="0"/>
                        <a:t>X-</a:t>
                      </a:r>
                      <a:r>
                        <a:rPr lang="en-US" dirty="0" err="1"/>
                        <a:t>VarN</a:t>
                      </a:r>
                      <a:endParaRPr lang="en-US" dirty="0"/>
                    </a:p>
                  </a:txBody>
                  <a:tcPr/>
                </a:tc>
                <a:tc>
                  <a:txBody>
                    <a:bodyPr/>
                    <a:lstStyle/>
                    <a:p>
                      <a:r>
                        <a:rPr lang="en-US" dirty="0"/>
                        <a:t>Y</a:t>
                      </a:r>
                    </a:p>
                  </a:txBody>
                  <a:tcPr/>
                </a:tc>
                <a:extLst>
                  <a:ext uri="{0D108BD9-81ED-4DB2-BD59-A6C34878D82A}">
                    <a16:rowId xmlns:a16="http://schemas.microsoft.com/office/drawing/2014/main" val="565650966"/>
                  </a:ext>
                </a:extLst>
              </a:tr>
              <a:tr h="370840">
                <a:tc>
                  <a:txBody>
                    <a:bodyPr/>
                    <a:lstStyle/>
                    <a:p>
                      <a:r>
                        <a:rPr lang="en-US" dirty="0"/>
                        <a:t>Observation1</a:t>
                      </a:r>
                    </a:p>
                  </a:txBody>
                  <a:tcPr/>
                </a:tc>
                <a:tc>
                  <a:txBody>
                    <a:bodyPr/>
                    <a:lstStyle/>
                    <a:p>
                      <a:r>
                        <a:rPr lang="en-US" dirty="0"/>
                        <a:t>1</a:t>
                      </a:r>
                    </a:p>
                  </a:txBody>
                  <a:tcPr/>
                </a:tc>
                <a:tc>
                  <a:txBody>
                    <a:bodyPr/>
                    <a:lstStyle/>
                    <a:p>
                      <a:r>
                        <a:rPr lang="en-US" dirty="0"/>
                        <a:t>32</a:t>
                      </a:r>
                    </a:p>
                  </a:txBody>
                  <a:tcPr/>
                </a:tc>
                <a:tc>
                  <a:txBody>
                    <a:bodyPr/>
                    <a:lstStyle/>
                    <a:p>
                      <a:r>
                        <a:rPr lang="en-US" dirty="0"/>
                        <a:t>Brown</a:t>
                      </a:r>
                    </a:p>
                  </a:txBody>
                  <a:tcPr/>
                </a:tc>
                <a:tc>
                  <a:txBody>
                    <a:bodyPr/>
                    <a:lstStyle/>
                    <a:p>
                      <a:r>
                        <a:rPr lang="en-US" dirty="0"/>
                        <a:t>T</a:t>
                      </a:r>
                    </a:p>
                  </a:txBody>
                  <a:tcPr/>
                </a:tc>
                <a:extLst>
                  <a:ext uri="{0D108BD9-81ED-4DB2-BD59-A6C34878D82A}">
                    <a16:rowId xmlns:a16="http://schemas.microsoft.com/office/drawing/2014/main" val="765506212"/>
                  </a:ext>
                </a:extLst>
              </a:tr>
              <a:tr h="370840">
                <a:tc>
                  <a:txBody>
                    <a:bodyPr/>
                    <a:lstStyle/>
                    <a:p>
                      <a:r>
                        <a:rPr lang="en-US" dirty="0"/>
                        <a:t>Observation2</a:t>
                      </a:r>
                    </a:p>
                  </a:txBody>
                  <a:tcPr/>
                </a:tc>
                <a:tc>
                  <a:txBody>
                    <a:bodyPr/>
                    <a:lstStyle/>
                    <a:p>
                      <a:r>
                        <a:rPr lang="en-US" dirty="0"/>
                        <a:t>0</a:t>
                      </a:r>
                    </a:p>
                  </a:txBody>
                  <a:tcPr/>
                </a:tc>
                <a:tc>
                  <a:txBody>
                    <a:bodyPr/>
                    <a:lstStyle/>
                    <a:p>
                      <a:r>
                        <a:rPr lang="en-US" dirty="0"/>
                        <a:t>12</a:t>
                      </a:r>
                    </a:p>
                  </a:txBody>
                  <a:tcPr/>
                </a:tc>
                <a:tc>
                  <a:txBody>
                    <a:bodyPr/>
                    <a:lstStyle/>
                    <a:p>
                      <a:r>
                        <a:rPr lang="en-US" dirty="0"/>
                        <a:t>Blue</a:t>
                      </a:r>
                    </a:p>
                  </a:txBody>
                  <a:tcPr/>
                </a:tc>
                <a:tc>
                  <a:txBody>
                    <a:bodyPr/>
                    <a:lstStyle/>
                    <a:p>
                      <a:r>
                        <a:rPr lang="en-US" dirty="0"/>
                        <a:t>T</a:t>
                      </a:r>
                    </a:p>
                  </a:txBody>
                  <a:tcPr/>
                </a:tc>
                <a:extLst>
                  <a:ext uri="{0D108BD9-81ED-4DB2-BD59-A6C34878D82A}">
                    <a16:rowId xmlns:a16="http://schemas.microsoft.com/office/drawing/2014/main" val="1984768767"/>
                  </a:ext>
                </a:extLst>
              </a:tr>
              <a:tr h="370840">
                <a:tc>
                  <a:txBody>
                    <a:bodyPr/>
                    <a:lstStyle/>
                    <a:p>
                      <a:r>
                        <a:rPr lang="en-US" dirty="0"/>
                        <a:t>Observation3</a:t>
                      </a:r>
                    </a:p>
                  </a:txBody>
                  <a:tcPr/>
                </a:tc>
                <a:tc>
                  <a:txBody>
                    <a:bodyPr/>
                    <a:lstStyle/>
                    <a:p>
                      <a:r>
                        <a:rPr lang="en-US" dirty="0"/>
                        <a:t>0</a:t>
                      </a:r>
                    </a:p>
                  </a:txBody>
                  <a:tcPr/>
                </a:tc>
                <a:tc>
                  <a:txBody>
                    <a:bodyPr/>
                    <a:lstStyle/>
                    <a:p>
                      <a:r>
                        <a:rPr lang="en-US" dirty="0"/>
                        <a:t>47</a:t>
                      </a:r>
                    </a:p>
                  </a:txBody>
                  <a:tcPr/>
                </a:tc>
                <a:tc>
                  <a:txBody>
                    <a:bodyPr/>
                    <a:lstStyle/>
                    <a:p>
                      <a:r>
                        <a:rPr lang="en-US" dirty="0"/>
                        <a:t>Brown</a:t>
                      </a:r>
                    </a:p>
                  </a:txBody>
                  <a:tcPr/>
                </a:tc>
                <a:tc>
                  <a:txBody>
                    <a:bodyPr/>
                    <a:lstStyle/>
                    <a:p>
                      <a:r>
                        <a:rPr lang="en-US" dirty="0"/>
                        <a:t>F</a:t>
                      </a:r>
                    </a:p>
                  </a:txBody>
                  <a:tcPr/>
                </a:tc>
                <a:extLst>
                  <a:ext uri="{0D108BD9-81ED-4DB2-BD59-A6C34878D82A}">
                    <a16:rowId xmlns:a16="http://schemas.microsoft.com/office/drawing/2014/main" val="847785064"/>
                  </a:ext>
                </a:extLst>
              </a:tr>
              <a:tr h="370840">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extLst>
                  <a:ext uri="{0D108BD9-81ED-4DB2-BD59-A6C34878D82A}">
                    <a16:rowId xmlns:a16="http://schemas.microsoft.com/office/drawing/2014/main" val="1054804336"/>
                  </a:ext>
                </a:extLst>
              </a:tr>
              <a:tr h="370840">
                <a:tc>
                  <a:txBody>
                    <a:bodyPr/>
                    <a:lstStyle/>
                    <a:p>
                      <a:r>
                        <a:rPr lang="en-US" dirty="0" err="1"/>
                        <a:t>ObservationN</a:t>
                      </a:r>
                      <a:endParaRPr lang="en-US" dirty="0"/>
                    </a:p>
                  </a:txBody>
                  <a:tcPr/>
                </a:tc>
                <a:tc>
                  <a:txBody>
                    <a:bodyPr/>
                    <a:lstStyle/>
                    <a:p>
                      <a:r>
                        <a:rPr lang="en-US" dirty="0"/>
                        <a:t>1</a:t>
                      </a:r>
                    </a:p>
                  </a:txBody>
                  <a:tcPr/>
                </a:tc>
                <a:tc>
                  <a:txBody>
                    <a:bodyPr/>
                    <a:lstStyle/>
                    <a:p>
                      <a:r>
                        <a:rPr lang="en-US" dirty="0"/>
                        <a:t>11</a:t>
                      </a:r>
                    </a:p>
                  </a:txBody>
                  <a:tcPr/>
                </a:tc>
                <a:tc>
                  <a:txBody>
                    <a:bodyPr/>
                    <a:lstStyle/>
                    <a:p>
                      <a:r>
                        <a:rPr lang="en-US" dirty="0"/>
                        <a:t>Brown</a:t>
                      </a:r>
                    </a:p>
                  </a:txBody>
                  <a:tcPr/>
                </a:tc>
                <a:tc>
                  <a:txBody>
                    <a:bodyPr/>
                    <a:lstStyle/>
                    <a:p>
                      <a:r>
                        <a:rPr lang="en-US" dirty="0"/>
                        <a:t>T</a:t>
                      </a:r>
                    </a:p>
                  </a:txBody>
                  <a:tcPr/>
                </a:tc>
                <a:extLst>
                  <a:ext uri="{0D108BD9-81ED-4DB2-BD59-A6C34878D82A}">
                    <a16:rowId xmlns:a16="http://schemas.microsoft.com/office/drawing/2014/main" val="4083999284"/>
                  </a:ext>
                </a:extLst>
              </a:tr>
            </a:tbl>
          </a:graphicData>
        </a:graphic>
      </p:graphicFrame>
      <p:sp>
        <p:nvSpPr>
          <p:cNvPr id="7" name="TextBox 6">
            <a:extLst>
              <a:ext uri="{FF2B5EF4-FFF2-40B4-BE49-F238E27FC236}">
                <a16:creationId xmlns:a16="http://schemas.microsoft.com/office/drawing/2014/main" id="{6045EFE7-8029-7C49-BFE9-012B6355A58F}"/>
              </a:ext>
            </a:extLst>
          </p:cNvPr>
          <p:cNvSpPr txBox="1"/>
          <p:nvPr/>
        </p:nvSpPr>
        <p:spPr>
          <a:xfrm>
            <a:off x="549966" y="1117121"/>
            <a:ext cx="1415837" cy="369332"/>
          </a:xfrm>
          <a:prstGeom prst="rect">
            <a:avLst/>
          </a:prstGeom>
          <a:noFill/>
        </p:spPr>
        <p:txBody>
          <a:bodyPr wrap="none" rtlCol="0">
            <a:spAutoFit/>
          </a:bodyPr>
          <a:lstStyle/>
          <a:p>
            <a:r>
              <a:rPr lang="en-US" dirty="0"/>
              <a:t>Training Data</a:t>
            </a:r>
          </a:p>
        </p:txBody>
      </p:sp>
      <p:sp>
        <p:nvSpPr>
          <p:cNvPr id="8" name="TextBox 7">
            <a:extLst>
              <a:ext uri="{FF2B5EF4-FFF2-40B4-BE49-F238E27FC236}">
                <a16:creationId xmlns:a16="http://schemas.microsoft.com/office/drawing/2014/main" id="{6478554B-05B6-2E4A-9E3B-FC92F9FFC3BA}"/>
              </a:ext>
            </a:extLst>
          </p:cNvPr>
          <p:cNvSpPr txBox="1"/>
          <p:nvPr/>
        </p:nvSpPr>
        <p:spPr>
          <a:xfrm>
            <a:off x="463827" y="3946645"/>
            <a:ext cx="1101905" cy="369332"/>
          </a:xfrm>
          <a:prstGeom prst="rect">
            <a:avLst/>
          </a:prstGeom>
          <a:noFill/>
        </p:spPr>
        <p:txBody>
          <a:bodyPr wrap="none" rtlCol="0">
            <a:spAutoFit/>
          </a:bodyPr>
          <a:lstStyle/>
          <a:p>
            <a:r>
              <a:rPr lang="en-US" dirty="0"/>
              <a:t>New Data</a:t>
            </a:r>
          </a:p>
        </p:txBody>
      </p:sp>
      <p:graphicFrame>
        <p:nvGraphicFramePr>
          <p:cNvPr id="9" name="Table 6">
            <a:extLst>
              <a:ext uri="{FF2B5EF4-FFF2-40B4-BE49-F238E27FC236}">
                <a16:creationId xmlns:a16="http://schemas.microsoft.com/office/drawing/2014/main" id="{DB9F181C-8D65-B641-9868-A13BA6B58F24}"/>
              </a:ext>
            </a:extLst>
          </p:cNvPr>
          <p:cNvGraphicFramePr>
            <a:graphicFrameLocks noGrp="1"/>
          </p:cNvGraphicFramePr>
          <p:nvPr/>
        </p:nvGraphicFramePr>
        <p:xfrm>
          <a:off x="549966" y="4248357"/>
          <a:ext cx="6096000" cy="1112520"/>
        </p:xfrm>
        <a:graphic>
          <a:graphicData uri="http://schemas.openxmlformats.org/drawingml/2006/table">
            <a:tbl>
              <a:tblPr firstRow="1" bandRow="1">
                <a:tableStyleId>{5C22544A-7EE6-4342-B048-85BDC9FD1C3A}</a:tableStyleId>
              </a:tblPr>
              <a:tblGrid>
                <a:gridCol w="1219200">
                  <a:extLst>
                    <a:ext uri="{9D8B030D-6E8A-4147-A177-3AD203B41FA5}">
                      <a16:colId xmlns:a16="http://schemas.microsoft.com/office/drawing/2014/main" val="1763945171"/>
                    </a:ext>
                  </a:extLst>
                </a:gridCol>
                <a:gridCol w="1219200">
                  <a:extLst>
                    <a:ext uri="{9D8B030D-6E8A-4147-A177-3AD203B41FA5}">
                      <a16:colId xmlns:a16="http://schemas.microsoft.com/office/drawing/2014/main" val="1730943439"/>
                    </a:ext>
                  </a:extLst>
                </a:gridCol>
                <a:gridCol w="1219200">
                  <a:extLst>
                    <a:ext uri="{9D8B030D-6E8A-4147-A177-3AD203B41FA5}">
                      <a16:colId xmlns:a16="http://schemas.microsoft.com/office/drawing/2014/main" val="3672649975"/>
                    </a:ext>
                  </a:extLst>
                </a:gridCol>
                <a:gridCol w="1219200">
                  <a:extLst>
                    <a:ext uri="{9D8B030D-6E8A-4147-A177-3AD203B41FA5}">
                      <a16:colId xmlns:a16="http://schemas.microsoft.com/office/drawing/2014/main" val="1700470532"/>
                    </a:ext>
                  </a:extLst>
                </a:gridCol>
                <a:gridCol w="1219200">
                  <a:extLst>
                    <a:ext uri="{9D8B030D-6E8A-4147-A177-3AD203B41FA5}">
                      <a16:colId xmlns:a16="http://schemas.microsoft.com/office/drawing/2014/main" val="2666081561"/>
                    </a:ext>
                  </a:extLst>
                </a:gridCol>
              </a:tblGrid>
              <a:tr h="370840">
                <a:tc>
                  <a:txBody>
                    <a:bodyPr/>
                    <a:lstStyle/>
                    <a:p>
                      <a:endParaRPr lang="en-US"/>
                    </a:p>
                  </a:txBody>
                  <a:tcPr/>
                </a:tc>
                <a:tc>
                  <a:txBody>
                    <a:bodyPr/>
                    <a:lstStyle/>
                    <a:p>
                      <a:r>
                        <a:rPr lang="en-US" dirty="0"/>
                        <a:t>X-Var1</a:t>
                      </a:r>
                    </a:p>
                  </a:txBody>
                  <a:tcPr/>
                </a:tc>
                <a:tc>
                  <a:txBody>
                    <a:bodyPr/>
                    <a:lstStyle/>
                    <a:p>
                      <a:r>
                        <a:rPr lang="en-US" dirty="0"/>
                        <a:t>X-Var2</a:t>
                      </a:r>
                    </a:p>
                  </a:txBody>
                  <a:tcPr/>
                </a:tc>
                <a:tc>
                  <a:txBody>
                    <a:bodyPr/>
                    <a:lstStyle/>
                    <a:p>
                      <a:r>
                        <a:rPr lang="en-US" dirty="0"/>
                        <a:t>X-</a:t>
                      </a:r>
                      <a:r>
                        <a:rPr lang="en-US" dirty="0" err="1"/>
                        <a:t>VarN</a:t>
                      </a:r>
                      <a:endParaRPr lang="en-US" dirty="0"/>
                    </a:p>
                  </a:txBody>
                  <a:tcPr/>
                </a:tc>
                <a:tc>
                  <a:txBody>
                    <a:bodyPr/>
                    <a:lstStyle/>
                    <a:p>
                      <a:r>
                        <a:rPr lang="en-US" dirty="0"/>
                        <a:t>Y</a:t>
                      </a:r>
                    </a:p>
                  </a:txBody>
                  <a:tcPr/>
                </a:tc>
                <a:extLst>
                  <a:ext uri="{0D108BD9-81ED-4DB2-BD59-A6C34878D82A}">
                    <a16:rowId xmlns:a16="http://schemas.microsoft.com/office/drawing/2014/main" val="565650966"/>
                  </a:ext>
                </a:extLst>
              </a:tr>
              <a:tr h="370840">
                <a:tc>
                  <a:txBody>
                    <a:bodyPr/>
                    <a:lstStyle/>
                    <a:p>
                      <a:r>
                        <a:rPr lang="en-US" dirty="0"/>
                        <a:t>New1</a:t>
                      </a:r>
                    </a:p>
                  </a:txBody>
                  <a:tcPr/>
                </a:tc>
                <a:tc>
                  <a:txBody>
                    <a:bodyPr/>
                    <a:lstStyle/>
                    <a:p>
                      <a:r>
                        <a:rPr lang="en-US" dirty="0">
                          <a:highlight>
                            <a:srgbClr val="FFFF00"/>
                          </a:highlight>
                        </a:rPr>
                        <a:t>NA</a:t>
                      </a:r>
                    </a:p>
                  </a:txBody>
                  <a:tcPr/>
                </a:tc>
                <a:tc>
                  <a:txBody>
                    <a:bodyPr/>
                    <a:lstStyle/>
                    <a:p>
                      <a:r>
                        <a:rPr lang="en-US" dirty="0"/>
                        <a:t>11</a:t>
                      </a:r>
                    </a:p>
                  </a:txBody>
                  <a:tcPr/>
                </a:tc>
                <a:tc>
                  <a:txBody>
                    <a:bodyPr/>
                    <a:lstStyle/>
                    <a:p>
                      <a:r>
                        <a:rPr lang="en-US" dirty="0"/>
                        <a:t>Brown</a:t>
                      </a:r>
                    </a:p>
                  </a:txBody>
                  <a:tcPr/>
                </a:tc>
                <a:tc>
                  <a:txBody>
                    <a:bodyPr/>
                    <a:lstStyle/>
                    <a:p>
                      <a:r>
                        <a:rPr lang="en-US" dirty="0"/>
                        <a:t>??</a:t>
                      </a:r>
                    </a:p>
                  </a:txBody>
                  <a:tcPr/>
                </a:tc>
                <a:extLst>
                  <a:ext uri="{0D108BD9-81ED-4DB2-BD59-A6C34878D82A}">
                    <a16:rowId xmlns:a16="http://schemas.microsoft.com/office/drawing/2014/main" val="765506212"/>
                  </a:ext>
                </a:extLst>
              </a:tr>
              <a:tr h="370840">
                <a:tc>
                  <a:txBody>
                    <a:bodyPr/>
                    <a:lstStyle/>
                    <a:p>
                      <a:r>
                        <a:rPr lang="en-US" dirty="0"/>
                        <a:t>New2</a:t>
                      </a:r>
                    </a:p>
                  </a:txBody>
                  <a:tcPr/>
                </a:tc>
                <a:tc>
                  <a:txBody>
                    <a:bodyPr/>
                    <a:lstStyle/>
                    <a:p>
                      <a:r>
                        <a:rPr lang="en-US" dirty="0"/>
                        <a:t>0</a:t>
                      </a:r>
                    </a:p>
                  </a:txBody>
                  <a:tcPr/>
                </a:tc>
                <a:tc>
                  <a:txBody>
                    <a:bodyPr/>
                    <a:lstStyle/>
                    <a:p>
                      <a:r>
                        <a:rPr lang="en-US" dirty="0"/>
                        <a:t>7</a:t>
                      </a:r>
                    </a:p>
                  </a:txBody>
                  <a:tcPr/>
                </a:tc>
                <a:tc>
                  <a:txBody>
                    <a:bodyPr/>
                    <a:lstStyle/>
                    <a:p>
                      <a:r>
                        <a:rPr lang="en-US" dirty="0">
                          <a:highlight>
                            <a:srgbClr val="FFFF00"/>
                          </a:highlight>
                        </a:rPr>
                        <a:t>Purple</a:t>
                      </a:r>
                    </a:p>
                  </a:txBody>
                  <a:tcPr/>
                </a:tc>
                <a:tc>
                  <a:txBody>
                    <a:bodyPr/>
                    <a:lstStyle/>
                    <a:p>
                      <a:r>
                        <a:rPr lang="en-US" dirty="0"/>
                        <a:t>??</a:t>
                      </a:r>
                    </a:p>
                  </a:txBody>
                  <a:tcPr/>
                </a:tc>
                <a:extLst>
                  <a:ext uri="{0D108BD9-81ED-4DB2-BD59-A6C34878D82A}">
                    <a16:rowId xmlns:a16="http://schemas.microsoft.com/office/drawing/2014/main" val="1984768767"/>
                  </a:ext>
                </a:extLst>
              </a:tr>
            </a:tbl>
          </a:graphicData>
        </a:graphic>
      </p:graphicFrame>
      <p:sp>
        <p:nvSpPr>
          <p:cNvPr id="10" name="Rectangle 9">
            <a:extLst>
              <a:ext uri="{FF2B5EF4-FFF2-40B4-BE49-F238E27FC236}">
                <a16:creationId xmlns:a16="http://schemas.microsoft.com/office/drawing/2014/main" id="{186541C2-0F45-7840-98DD-A6174FB9939F}"/>
              </a:ext>
            </a:extLst>
          </p:cNvPr>
          <p:cNvSpPr/>
          <p:nvPr/>
        </p:nvSpPr>
        <p:spPr>
          <a:xfrm>
            <a:off x="93765" y="5750284"/>
            <a:ext cx="9002110" cy="4414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The model will not be able to predict or classify these records because there is missing &amp; new information.</a:t>
            </a:r>
          </a:p>
        </p:txBody>
      </p:sp>
    </p:spTree>
    <p:extLst>
      <p:ext uri="{BB962C8B-B14F-4D97-AF65-F5344CB8AC3E}">
        <p14:creationId xmlns:p14="http://schemas.microsoft.com/office/powerpoint/2010/main" val="290497696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CA56E2F-65DF-3240-8C18-4634035B4A9E}"/>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376138EB-B507-C743-9267-020739C56760}"/>
              </a:ext>
            </a:extLst>
          </p:cNvPr>
          <p:cNvSpPr>
            <a:spLocks noGrp="1"/>
          </p:cNvSpPr>
          <p:nvPr>
            <p:ph type="title"/>
          </p:nvPr>
        </p:nvSpPr>
        <p:spPr/>
        <p:txBody>
          <a:bodyPr/>
          <a:lstStyle/>
          <a:p>
            <a:r>
              <a:rPr lang="en-US" dirty="0"/>
              <a:t>Text is hard.</a:t>
            </a:r>
          </a:p>
        </p:txBody>
      </p:sp>
      <p:sp>
        <p:nvSpPr>
          <p:cNvPr id="4" name="Footer Placeholder 3">
            <a:extLst>
              <a:ext uri="{FF2B5EF4-FFF2-40B4-BE49-F238E27FC236}">
                <a16:creationId xmlns:a16="http://schemas.microsoft.com/office/drawing/2014/main" id="{63BA39D2-8972-7B46-A529-FE150D0E702A}"/>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2EDB1C69-0AE8-1041-8263-C88360415FC7}"/>
              </a:ext>
            </a:extLst>
          </p:cNvPr>
          <p:cNvSpPr>
            <a:spLocks noGrp="1"/>
          </p:cNvSpPr>
          <p:nvPr>
            <p:ph type="sldNum" sz="quarter" idx="4"/>
          </p:nvPr>
        </p:nvSpPr>
        <p:spPr/>
        <p:txBody>
          <a:bodyPr/>
          <a:lstStyle/>
          <a:p>
            <a:fld id="{37290FF7-652B-4475-AEAB-8B1A5D23AE09}" type="slidenum">
              <a:rPr lang="en-US" smtClean="0"/>
              <a:pPr/>
              <a:t>33</a:t>
            </a:fld>
            <a:endParaRPr lang="en-US" dirty="0"/>
          </a:p>
        </p:txBody>
      </p:sp>
      <p:graphicFrame>
        <p:nvGraphicFramePr>
          <p:cNvPr id="6" name="Table 6">
            <a:extLst>
              <a:ext uri="{FF2B5EF4-FFF2-40B4-BE49-F238E27FC236}">
                <a16:creationId xmlns:a16="http://schemas.microsoft.com/office/drawing/2014/main" id="{A16FF4E1-4F44-3447-B1C8-D3C08081F8BA}"/>
              </a:ext>
            </a:extLst>
          </p:cNvPr>
          <p:cNvGraphicFramePr>
            <a:graphicFrameLocks noGrp="1"/>
          </p:cNvGraphicFramePr>
          <p:nvPr/>
        </p:nvGraphicFramePr>
        <p:xfrm>
          <a:off x="367748" y="3861904"/>
          <a:ext cx="6308034" cy="1376680"/>
        </p:xfrm>
        <a:graphic>
          <a:graphicData uri="http://schemas.openxmlformats.org/drawingml/2006/table">
            <a:tbl>
              <a:tblPr firstRow="1" bandRow="1">
                <a:tableStyleId>{5C22544A-7EE6-4342-B048-85BDC9FD1C3A}</a:tableStyleId>
              </a:tblPr>
              <a:tblGrid>
                <a:gridCol w="1051339">
                  <a:extLst>
                    <a:ext uri="{9D8B030D-6E8A-4147-A177-3AD203B41FA5}">
                      <a16:colId xmlns:a16="http://schemas.microsoft.com/office/drawing/2014/main" val="1763945171"/>
                    </a:ext>
                  </a:extLst>
                </a:gridCol>
                <a:gridCol w="1051339">
                  <a:extLst>
                    <a:ext uri="{9D8B030D-6E8A-4147-A177-3AD203B41FA5}">
                      <a16:colId xmlns:a16="http://schemas.microsoft.com/office/drawing/2014/main" val="1730943439"/>
                    </a:ext>
                  </a:extLst>
                </a:gridCol>
                <a:gridCol w="1051339">
                  <a:extLst>
                    <a:ext uri="{9D8B030D-6E8A-4147-A177-3AD203B41FA5}">
                      <a16:colId xmlns:a16="http://schemas.microsoft.com/office/drawing/2014/main" val="3672649975"/>
                    </a:ext>
                  </a:extLst>
                </a:gridCol>
                <a:gridCol w="1051339">
                  <a:extLst>
                    <a:ext uri="{9D8B030D-6E8A-4147-A177-3AD203B41FA5}">
                      <a16:colId xmlns:a16="http://schemas.microsoft.com/office/drawing/2014/main" val="1700470532"/>
                    </a:ext>
                  </a:extLst>
                </a:gridCol>
                <a:gridCol w="1051339">
                  <a:extLst>
                    <a:ext uri="{9D8B030D-6E8A-4147-A177-3AD203B41FA5}">
                      <a16:colId xmlns:a16="http://schemas.microsoft.com/office/drawing/2014/main" val="1814337124"/>
                    </a:ext>
                  </a:extLst>
                </a:gridCol>
                <a:gridCol w="1051339">
                  <a:extLst>
                    <a:ext uri="{9D8B030D-6E8A-4147-A177-3AD203B41FA5}">
                      <a16:colId xmlns:a16="http://schemas.microsoft.com/office/drawing/2014/main" val="2666081561"/>
                    </a:ext>
                  </a:extLst>
                </a:gridCol>
              </a:tblGrid>
              <a:tr h="370840">
                <a:tc>
                  <a:txBody>
                    <a:bodyPr/>
                    <a:lstStyle/>
                    <a:p>
                      <a:endParaRPr lang="en-US"/>
                    </a:p>
                  </a:txBody>
                  <a:tcPr/>
                </a:tc>
                <a:tc>
                  <a:txBody>
                    <a:bodyPr/>
                    <a:lstStyle/>
                    <a:p>
                      <a:r>
                        <a:rPr lang="en-US" dirty="0"/>
                        <a:t>X-Lorem</a:t>
                      </a:r>
                    </a:p>
                  </a:txBody>
                  <a:tcPr/>
                </a:tc>
                <a:tc>
                  <a:txBody>
                    <a:bodyPr/>
                    <a:lstStyle/>
                    <a:p>
                      <a:r>
                        <a:rPr lang="en-US" dirty="0"/>
                        <a:t>X-Ipsum</a:t>
                      </a:r>
                    </a:p>
                  </a:txBody>
                  <a:tcPr/>
                </a:tc>
                <a:tc>
                  <a:txBody>
                    <a:bodyPr/>
                    <a:lstStyle/>
                    <a:p>
                      <a:r>
                        <a:rPr lang="en-US" dirty="0"/>
                        <a:t>X-dolor</a:t>
                      </a:r>
                    </a:p>
                  </a:txBody>
                  <a:tcPr/>
                </a:tc>
                <a:tc>
                  <a:txBody>
                    <a:bodyPr/>
                    <a:lstStyle/>
                    <a:p>
                      <a:r>
                        <a:rPr lang="en-US" dirty="0"/>
                        <a:t>X-sit</a:t>
                      </a:r>
                    </a:p>
                  </a:txBody>
                  <a:tcPr/>
                </a:tc>
                <a:tc>
                  <a:txBody>
                    <a:bodyPr/>
                    <a:lstStyle/>
                    <a:p>
                      <a:r>
                        <a:rPr lang="en-US" dirty="0"/>
                        <a:t>Y</a:t>
                      </a:r>
                    </a:p>
                  </a:txBody>
                  <a:tcPr/>
                </a:tc>
                <a:extLst>
                  <a:ext uri="{0D108BD9-81ED-4DB2-BD59-A6C34878D82A}">
                    <a16:rowId xmlns:a16="http://schemas.microsoft.com/office/drawing/2014/main" val="565650966"/>
                  </a:ext>
                </a:extLst>
              </a:tr>
              <a:tr h="370840">
                <a:tc>
                  <a:txBody>
                    <a:bodyPr/>
                    <a:lstStyle/>
                    <a:p>
                      <a:r>
                        <a:rPr lang="en-US" dirty="0"/>
                        <a:t>Observation1</a:t>
                      </a:r>
                    </a:p>
                  </a:txBody>
                  <a:tcPr/>
                </a:tc>
                <a:tc>
                  <a:txBody>
                    <a:bodyPr/>
                    <a:lstStyle/>
                    <a:p>
                      <a:r>
                        <a:rPr lang="en-US" dirty="0"/>
                        <a:t>2</a:t>
                      </a:r>
                    </a:p>
                  </a:txBody>
                  <a:tcPr/>
                </a:tc>
                <a:tc>
                  <a:txBody>
                    <a:bodyPr/>
                    <a:lstStyle/>
                    <a:p>
                      <a:r>
                        <a:rPr lang="en-US" dirty="0"/>
                        <a:t>2</a:t>
                      </a:r>
                    </a:p>
                  </a:txBody>
                  <a:tcPr/>
                </a:tc>
                <a:tc>
                  <a:txBody>
                    <a:bodyPr/>
                    <a:lstStyle/>
                    <a:p>
                      <a:r>
                        <a:rPr lang="en-US" dirty="0"/>
                        <a:t>0</a:t>
                      </a:r>
                    </a:p>
                  </a:txBody>
                  <a:tcPr/>
                </a:tc>
                <a:tc>
                  <a:txBody>
                    <a:bodyPr/>
                    <a:lstStyle/>
                    <a:p>
                      <a:r>
                        <a:rPr lang="en-US" dirty="0"/>
                        <a:t>0</a:t>
                      </a:r>
                    </a:p>
                  </a:txBody>
                  <a:tcPr/>
                </a:tc>
                <a:tc>
                  <a:txBody>
                    <a:bodyPr/>
                    <a:lstStyle/>
                    <a:p>
                      <a:r>
                        <a:rPr lang="en-US" dirty="0"/>
                        <a:t>TRUE</a:t>
                      </a:r>
                    </a:p>
                  </a:txBody>
                  <a:tcPr/>
                </a:tc>
                <a:extLst>
                  <a:ext uri="{0D108BD9-81ED-4DB2-BD59-A6C34878D82A}">
                    <a16:rowId xmlns:a16="http://schemas.microsoft.com/office/drawing/2014/main" val="765506212"/>
                  </a:ext>
                </a:extLst>
              </a:tr>
              <a:tr h="370840">
                <a:tc>
                  <a:txBody>
                    <a:bodyPr/>
                    <a:lstStyle/>
                    <a:p>
                      <a:r>
                        <a:rPr lang="en-US" dirty="0"/>
                        <a:t>Observation2</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FALSE</a:t>
                      </a:r>
                    </a:p>
                  </a:txBody>
                  <a:tcPr/>
                </a:tc>
                <a:extLst>
                  <a:ext uri="{0D108BD9-81ED-4DB2-BD59-A6C34878D82A}">
                    <a16:rowId xmlns:a16="http://schemas.microsoft.com/office/drawing/2014/main" val="1984768767"/>
                  </a:ext>
                </a:extLst>
              </a:tr>
            </a:tbl>
          </a:graphicData>
        </a:graphic>
      </p:graphicFrame>
      <p:sp>
        <p:nvSpPr>
          <p:cNvPr id="7" name="TextBox 6">
            <a:extLst>
              <a:ext uri="{FF2B5EF4-FFF2-40B4-BE49-F238E27FC236}">
                <a16:creationId xmlns:a16="http://schemas.microsoft.com/office/drawing/2014/main" id="{6045EFE7-8029-7C49-BFE9-012B6355A58F}"/>
              </a:ext>
            </a:extLst>
          </p:cNvPr>
          <p:cNvSpPr txBox="1"/>
          <p:nvPr/>
        </p:nvSpPr>
        <p:spPr>
          <a:xfrm>
            <a:off x="631133" y="1107421"/>
            <a:ext cx="1415837" cy="369332"/>
          </a:xfrm>
          <a:prstGeom prst="rect">
            <a:avLst/>
          </a:prstGeom>
          <a:noFill/>
        </p:spPr>
        <p:txBody>
          <a:bodyPr wrap="none" rtlCol="0">
            <a:spAutoFit/>
          </a:bodyPr>
          <a:lstStyle/>
          <a:p>
            <a:r>
              <a:rPr lang="en-US" dirty="0"/>
              <a:t>Training Data</a:t>
            </a:r>
          </a:p>
        </p:txBody>
      </p:sp>
      <p:sp>
        <p:nvSpPr>
          <p:cNvPr id="8" name="Rectangle 7">
            <a:extLst>
              <a:ext uri="{FF2B5EF4-FFF2-40B4-BE49-F238E27FC236}">
                <a16:creationId xmlns:a16="http://schemas.microsoft.com/office/drawing/2014/main" id="{C64D2FF1-E342-C746-B52F-23BF511A304B}"/>
              </a:ext>
            </a:extLst>
          </p:cNvPr>
          <p:cNvSpPr/>
          <p:nvPr/>
        </p:nvSpPr>
        <p:spPr>
          <a:xfrm>
            <a:off x="628649" y="1441172"/>
            <a:ext cx="3058767" cy="37168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Lorem ipsum…lorem ipsum</a:t>
            </a:r>
          </a:p>
        </p:txBody>
      </p:sp>
      <p:sp>
        <p:nvSpPr>
          <p:cNvPr id="9" name="Rectangle 8">
            <a:extLst>
              <a:ext uri="{FF2B5EF4-FFF2-40B4-BE49-F238E27FC236}">
                <a16:creationId xmlns:a16="http://schemas.microsoft.com/office/drawing/2014/main" id="{1D238109-A54E-A441-BDB3-323F97078E6D}"/>
              </a:ext>
            </a:extLst>
          </p:cNvPr>
          <p:cNvSpPr/>
          <p:nvPr/>
        </p:nvSpPr>
        <p:spPr>
          <a:xfrm>
            <a:off x="628648" y="1863204"/>
            <a:ext cx="3058767" cy="37168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Lorem ipsum dolor sit</a:t>
            </a:r>
          </a:p>
        </p:txBody>
      </p:sp>
      <p:sp>
        <p:nvSpPr>
          <p:cNvPr id="10" name="TextBox 9">
            <a:extLst>
              <a:ext uri="{FF2B5EF4-FFF2-40B4-BE49-F238E27FC236}">
                <a16:creationId xmlns:a16="http://schemas.microsoft.com/office/drawing/2014/main" id="{381561DF-F0B0-F049-BCDE-D42CAA901030}"/>
              </a:ext>
            </a:extLst>
          </p:cNvPr>
          <p:cNvSpPr txBox="1"/>
          <p:nvPr/>
        </p:nvSpPr>
        <p:spPr>
          <a:xfrm>
            <a:off x="579783" y="3465479"/>
            <a:ext cx="634148" cy="369332"/>
          </a:xfrm>
          <a:prstGeom prst="rect">
            <a:avLst/>
          </a:prstGeom>
          <a:noFill/>
        </p:spPr>
        <p:txBody>
          <a:bodyPr wrap="none" rtlCol="0">
            <a:spAutoFit/>
          </a:bodyPr>
          <a:lstStyle/>
          <a:p>
            <a:r>
              <a:rPr lang="en-US" dirty="0"/>
              <a:t>DTM</a:t>
            </a:r>
          </a:p>
        </p:txBody>
      </p:sp>
      <p:sp>
        <p:nvSpPr>
          <p:cNvPr id="11" name="Predefined Process 10">
            <a:extLst>
              <a:ext uri="{FF2B5EF4-FFF2-40B4-BE49-F238E27FC236}">
                <a16:creationId xmlns:a16="http://schemas.microsoft.com/office/drawing/2014/main" id="{44663139-DE83-1548-8FD1-EB79AF9BC167}"/>
              </a:ext>
            </a:extLst>
          </p:cNvPr>
          <p:cNvSpPr/>
          <p:nvPr/>
        </p:nvSpPr>
        <p:spPr>
          <a:xfrm>
            <a:off x="646041" y="2609122"/>
            <a:ext cx="3041374" cy="685800"/>
          </a:xfrm>
          <a:prstGeom prst="flowChartPredefinedProcess">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Text Cleaning</a:t>
            </a:r>
          </a:p>
        </p:txBody>
      </p:sp>
      <p:cxnSp>
        <p:nvCxnSpPr>
          <p:cNvPr id="13" name="Straight Arrow Connector 12">
            <a:extLst>
              <a:ext uri="{FF2B5EF4-FFF2-40B4-BE49-F238E27FC236}">
                <a16:creationId xmlns:a16="http://schemas.microsoft.com/office/drawing/2014/main" id="{E1434918-33BC-CD4F-B2F6-5DDB268BFD8E}"/>
              </a:ext>
            </a:extLst>
          </p:cNvPr>
          <p:cNvCxnSpPr>
            <a:stCxn id="9" idx="2"/>
            <a:endCxn id="11" idx="0"/>
          </p:cNvCxnSpPr>
          <p:nvPr/>
        </p:nvCxnSpPr>
        <p:spPr>
          <a:xfrm>
            <a:off x="2158032" y="2234889"/>
            <a:ext cx="8696" cy="3742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0361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CA56E2F-65DF-3240-8C18-4634035B4A9E}"/>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376138EB-B507-C743-9267-020739C56760}"/>
              </a:ext>
            </a:extLst>
          </p:cNvPr>
          <p:cNvSpPr>
            <a:spLocks noGrp="1"/>
          </p:cNvSpPr>
          <p:nvPr>
            <p:ph type="title"/>
          </p:nvPr>
        </p:nvSpPr>
        <p:spPr/>
        <p:txBody>
          <a:bodyPr/>
          <a:lstStyle/>
          <a:p>
            <a:r>
              <a:rPr lang="en-US" dirty="0"/>
              <a:t>Text modeling is hard.</a:t>
            </a:r>
          </a:p>
        </p:txBody>
      </p:sp>
      <p:sp>
        <p:nvSpPr>
          <p:cNvPr id="4" name="Footer Placeholder 3">
            <a:extLst>
              <a:ext uri="{FF2B5EF4-FFF2-40B4-BE49-F238E27FC236}">
                <a16:creationId xmlns:a16="http://schemas.microsoft.com/office/drawing/2014/main" id="{63BA39D2-8972-7B46-A529-FE150D0E702A}"/>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2EDB1C69-0AE8-1041-8263-C88360415FC7}"/>
              </a:ext>
            </a:extLst>
          </p:cNvPr>
          <p:cNvSpPr>
            <a:spLocks noGrp="1"/>
          </p:cNvSpPr>
          <p:nvPr>
            <p:ph type="sldNum" sz="quarter" idx="4"/>
          </p:nvPr>
        </p:nvSpPr>
        <p:spPr/>
        <p:txBody>
          <a:bodyPr/>
          <a:lstStyle/>
          <a:p>
            <a:fld id="{37290FF7-652B-4475-AEAB-8B1A5D23AE09}" type="slidenum">
              <a:rPr lang="en-US" smtClean="0"/>
              <a:pPr/>
              <a:t>34</a:t>
            </a:fld>
            <a:endParaRPr lang="en-US" dirty="0"/>
          </a:p>
        </p:txBody>
      </p:sp>
      <p:graphicFrame>
        <p:nvGraphicFramePr>
          <p:cNvPr id="6" name="Table 6">
            <a:extLst>
              <a:ext uri="{FF2B5EF4-FFF2-40B4-BE49-F238E27FC236}">
                <a16:creationId xmlns:a16="http://schemas.microsoft.com/office/drawing/2014/main" id="{A16FF4E1-4F44-3447-B1C8-D3C08081F8BA}"/>
              </a:ext>
            </a:extLst>
          </p:cNvPr>
          <p:cNvGraphicFramePr>
            <a:graphicFrameLocks noGrp="1"/>
          </p:cNvGraphicFramePr>
          <p:nvPr/>
        </p:nvGraphicFramePr>
        <p:xfrm>
          <a:off x="367748" y="1337371"/>
          <a:ext cx="6308034" cy="1376680"/>
        </p:xfrm>
        <a:graphic>
          <a:graphicData uri="http://schemas.openxmlformats.org/drawingml/2006/table">
            <a:tbl>
              <a:tblPr firstRow="1" bandRow="1">
                <a:tableStyleId>{5C22544A-7EE6-4342-B048-85BDC9FD1C3A}</a:tableStyleId>
              </a:tblPr>
              <a:tblGrid>
                <a:gridCol w="1051339">
                  <a:extLst>
                    <a:ext uri="{9D8B030D-6E8A-4147-A177-3AD203B41FA5}">
                      <a16:colId xmlns:a16="http://schemas.microsoft.com/office/drawing/2014/main" val="1763945171"/>
                    </a:ext>
                  </a:extLst>
                </a:gridCol>
                <a:gridCol w="1051339">
                  <a:extLst>
                    <a:ext uri="{9D8B030D-6E8A-4147-A177-3AD203B41FA5}">
                      <a16:colId xmlns:a16="http://schemas.microsoft.com/office/drawing/2014/main" val="1730943439"/>
                    </a:ext>
                  </a:extLst>
                </a:gridCol>
                <a:gridCol w="1051339">
                  <a:extLst>
                    <a:ext uri="{9D8B030D-6E8A-4147-A177-3AD203B41FA5}">
                      <a16:colId xmlns:a16="http://schemas.microsoft.com/office/drawing/2014/main" val="3672649975"/>
                    </a:ext>
                  </a:extLst>
                </a:gridCol>
                <a:gridCol w="1051339">
                  <a:extLst>
                    <a:ext uri="{9D8B030D-6E8A-4147-A177-3AD203B41FA5}">
                      <a16:colId xmlns:a16="http://schemas.microsoft.com/office/drawing/2014/main" val="1700470532"/>
                    </a:ext>
                  </a:extLst>
                </a:gridCol>
                <a:gridCol w="1051339">
                  <a:extLst>
                    <a:ext uri="{9D8B030D-6E8A-4147-A177-3AD203B41FA5}">
                      <a16:colId xmlns:a16="http://schemas.microsoft.com/office/drawing/2014/main" val="1814337124"/>
                    </a:ext>
                  </a:extLst>
                </a:gridCol>
                <a:gridCol w="1051339">
                  <a:extLst>
                    <a:ext uri="{9D8B030D-6E8A-4147-A177-3AD203B41FA5}">
                      <a16:colId xmlns:a16="http://schemas.microsoft.com/office/drawing/2014/main" val="2666081561"/>
                    </a:ext>
                  </a:extLst>
                </a:gridCol>
              </a:tblGrid>
              <a:tr h="370840">
                <a:tc>
                  <a:txBody>
                    <a:bodyPr/>
                    <a:lstStyle/>
                    <a:p>
                      <a:endParaRPr lang="en-US" dirty="0"/>
                    </a:p>
                  </a:txBody>
                  <a:tcPr/>
                </a:tc>
                <a:tc>
                  <a:txBody>
                    <a:bodyPr/>
                    <a:lstStyle/>
                    <a:p>
                      <a:r>
                        <a:rPr lang="en-US" dirty="0"/>
                        <a:t>X-Lorem</a:t>
                      </a:r>
                    </a:p>
                  </a:txBody>
                  <a:tcPr/>
                </a:tc>
                <a:tc>
                  <a:txBody>
                    <a:bodyPr/>
                    <a:lstStyle/>
                    <a:p>
                      <a:r>
                        <a:rPr lang="en-US" dirty="0"/>
                        <a:t>X-Ipsum</a:t>
                      </a:r>
                    </a:p>
                  </a:txBody>
                  <a:tcPr/>
                </a:tc>
                <a:tc>
                  <a:txBody>
                    <a:bodyPr/>
                    <a:lstStyle/>
                    <a:p>
                      <a:r>
                        <a:rPr lang="en-US" dirty="0"/>
                        <a:t>X-dolor</a:t>
                      </a:r>
                    </a:p>
                  </a:txBody>
                  <a:tcPr/>
                </a:tc>
                <a:tc>
                  <a:txBody>
                    <a:bodyPr/>
                    <a:lstStyle/>
                    <a:p>
                      <a:r>
                        <a:rPr lang="en-US" dirty="0"/>
                        <a:t>X-sit</a:t>
                      </a:r>
                    </a:p>
                  </a:txBody>
                  <a:tcPr/>
                </a:tc>
                <a:tc>
                  <a:txBody>
                    <a:bodyPr/>
                    <a:lstStyle/>
                    <a:p>
                      <a:r>
                        <a:rPr lang="en-US" dirty="0"/>
                        <a:t>Y</a:t>
                      </a:r>
                    </a:p>
                  </a:txBody>
                  <a:tcPr/>
                </a:tc>
                <a:extLst>
                  <a:ext uri="{0D108BD9-81ED-4DB2-BD59-A6C34878D82A}">
                    <a16:rowId xmlns:a16="http://schemas.microsoft.com/office/drawing/2014/main" val="565650966"/>
                  </a:ext>
                </a:extLst>
              </a:tr>
              <a:tr h="370840">
                <a:tc>
                  <a:txBody>
                    <a:bodyPr/>
                    <a:lstStyle/>
                    <a:p>
                      <a:r>
                        <a:rPr lang="en-US" dirty="0"/>
                        <a:t>Observation1</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TRUE</a:t>
                      </a:r>
                    </a:p>
                  </a:txBody>
                  <a:tcPr/>
                </a:tc>
                <a:extLst>
                  <a:ext uri="{0D108BD9-81ED-4DB2-BD59-A6C34878D82A}">
                    <a16:rowId xmlns:a16="http://schemas.microsoft.com/office/drawing/2014/main" val="765506212"/>
                  </a:ext>
                </a:extLst>
              </a:tr>
              <a:tr h="370840">
                <a:tc>
                  <a:txBody>
                    <a:bodyPr/>
                    <a:lstStyle/>
                    <a:p>
                      <a:r>
                        <a:rPr lang="en-US" dirty="0"/>
                        <a:t>Observation2</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FALSE</a:t>
                      </a:r>
                    </a:p>
                  </a:txBody>
                  <a:tcPr/>
                </a:tc>
                <a:extLst>
                  <a:ext uri="{0D108BD9-81ED-4DB2-BD59-A6C34878D82A}">
                    <a16:rowId xmlns:a16="http://schemas.microsoft.com/office/drawing/2014/main" val="1984768767"/>
                  </a:ext>
                </a:extLst>
              </a:tr>
            </a:tbl>
          </a:graphicData>
        </a:graphic>
      </p:graphicFrame>
      <p:sp>
        <p:nvSpPr>
          <p:cNvPr id="10" name="TextBox 9">
            <a:extLst>
              <a:ext uri="{FF2B5EF4-FFF2-40B4-BE49-F238E27FC236}">
                <a16:creationId xmlns:a16="http://schemas.microsoft.com/office/drawing/2014/main" id="{381561DF-F0B0-F049-BCDE-D42CAA901030}"/>
              </a:ext>
            </a:extLst>
          </p:cNvPr>
          <p:cNvSpPr txBox="1"/>
          <p:nvPr/>
        </p:nvSpPr>
        <p:spPr>
          <a:xfrm>
            <a:off x="367748" y="1038514"/>
            <a:ext cx="634148" cy="369332"/>
          </a:xfrm>
          <a:prstGeom prst="rect">
            <a:avLst/>
          </a:prstGeom>
          <a:noFill/>
        </p:spPr>
        <p:txBody>
          <a:bodyPr wrap="none" rtlCol="0">
            <a:spAutoFit/>
          </a:bodyPr>
          <a:lstStyle/>
          <a:p>
            <a:r>
              <a:rPr lang="en-US" dirty="0"/>
              <a:t>DTM</a:t>
            </a:r>
          </a:p>
        </p:txBody>
      </p:sp>
      <p:sp>
        <p:nvSpPr>
          <p:cNvPr id="12" name="Rectangle 11">
            <a:extLst>
              <a:ext uri="{FF2B5EF4-FFF2-40B4-BE49-F238E27FC236}">
                <a16:creationId xmlns:a16="http://schemas.microsoft.com/office/drawing/2014/main" id="{F1599CCD-E73E-AD4A-AD58-C575ABD81A6E}"/>
              </a:ext>
            </a:extLst>
          </p:cNvPr>
          <p:cNvSpPr/>
          <p:nvPr/>
        </p:nvSpPr>
        <p:spPr>
          <a:xfrm>
            <a:off x="367748" y="3473347"/>
            <a:ext cx="3041374" cy="37168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ipsum dolor sit </a:t>
            </a:r>
            <a:r>
              <a:rPr lang="en-US" u="sng" dirty="0" err="1"/>
              <a:t>amet</a:t>
            </a:r>
            <a:endParaRPr lang="en-US" u="sng" dirty="0"/>
          </a:p>
        </p:txBody>
      </p:sp>
      <p:sp>
        <p:nvSpPr>
          <p:cNvPr id="14" name="Predefined Process 13">
            <a:extLst>
              <a:ext uri="{FF2B5EF4-FFF2-40B4-BE49-F238E27FC236}">
                <a16:creationId xmlns:a16="http://schemas.microsoft.com/office/drawing/2014/main" id="{C0952677-BC84-2D46-B676-F4851627F127}"/>
              </a:ext>
            </a:extLst>
          </p:cNvPr>
          <p:cNvSpPr/>
          <p:nvPr/>
        </p:nvSpPr>
        <p:spPr>
          <a:xfrm>
            <a:off x="367748" y="4071567"/>
            <a:ext cx="3041374" cy="685800"/>
          </a:xfrm>
          <a:prstGeom prst="flowChartPredefinedProcess">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Text Cleaning</a:t>
            </a:r>
          </a:p>
        </p:txBody>
      </p:sp>
      <p:graphicFrame>
        <p:nvGraphicFramePr>
          <p:cNvPr id="15" name="Table 6">
            <a:extLst>
              <a:ext uri="{FF2B5EF4-FFF2-40B4-BE49-F238E27FC236}">
                <a16:creationId xmlns:a16="http://schemas.microsoft.com/office/drawing/2014/main" id="{677A490A-CDC5-E641-89A1-41CB3B895953}"/>
              </a:ext>
            </a:extLst>
          </p:cNvPr>
          <p:cNvGraphicFramePr>
            <a:graphicFrameLocks noGrp="1"/>
          </p:cNvGraphicFramePr>
          <p:nvPr/>
        </p:nvGraphicFramePr>
        <p:xfrm>
          <a:off x="367748" y="4945344"/>
          <a:ext cx="7224330" cy="741680"/>
        </p:xfrm>
        <a:graphic>
          <a:graphicData uri="http://schemas.openxmlformats.org/drawingml/2006/table">
            <a:tbl>
              <a:tblPr firstRow="1" bandRow="1">
                <a:tableStyleId>{5C22544A-7EE6-4342-B048-85BDC9FD1C3A}</a:tableStyleId>
              </a:tblPr>
              <a:tblGrid>
                <a:gridCol w="1204055">
                  <a:extLst>
                    <a:ext uri="{9D8B030D-6E8A-4147-A177-3AD203B41FA5}">
                      <a16:colId xmlns:a16="http://schemas.microsoft.com/office/drawing/2014/main" val="1763945171"/>
                    </a:ext>
                  </a:extLst>
                </a:gridCol>
                <a:gridCol w="1204055">
                  <a:extLst>
                    <a:ext uri="{9D8B030D-6E8A-4147-A177-3AD203B41FA5}">
                      <a16:colId xmlns:a16="http://schemas.microsoft.com/office/drawing/2014/main" val="3672649975"/>
                    </a:ext>
                  </a:extLst>
                </a:gridCol>
                <a:gridCol w="1204055">
                  <a:extLst>
                    <a:ext uri="{9D8B030D-6E8A-4147-A177-3AD203B41FA5}">
                      <a16:colId xmlns:a16="http://schemas.microsoft.com/office/drawing/2014/main" val="1700470532"/>
                    </a:ext>
                  </a:extLst>
                </a:gridCol>
                <a:gridCol w="1204055">
                  <a:extLst>
                    <a:ext uri="{9D8B030D-6E8A-4147-A177-3AD203B41FA5}">
                      <a16:colId xmlns:a16="http://schemas.microsoft.com/office/drawing/2014/main" val="1814337124"/>
                    </a:ext>
                  </a:extLst>
                </a:gridCol>
                <a:gridCol w="1204055">
                  <a:extLst>
                    <a:ext uri="{9D8B030D-6E8A-4147-A177-3AD203B41FA5}">
                      <a16:colId xmlns:a16="http://schemas.microsoft.com/office/drawing/2014/main" val="800509653"/>
                    </a:ext>
                  </a:extLst>
                </a:gridCol>
                <a:gridCol w="1204055">
                  <a:extLst>
                    <a:ext uri="{9D8B030D-6E8A-4147-A177-3AD203B41FA5}">
                      <a16:colId xmlns:a16="http://schemas.microsoft.com/office/drawing/2014/main" val="2666081561"/>
                    </a:ext>
                  </a:extLst>
                </a:gridCol>
              </a:tblGrid>
              <a:tr h="370840">
                <a:tc>
                  <a:txBody>
                    <a:bodyPr/>
                    <a:lstStyle/>
                    <a:p>
                      <a:endParaRPr lang="en-US"/>
                    </a:p>
                  </a:txBody>
                  <a:tcPr/>
                </a:tc>
                <a:tc>
                  <a:txBody>
                    <a:bodyPr/>
                    <a:lstStyle/>
                    <a:p>
                      <a:r>
                        <a:rPr lang="en-US" dirty="0"/>
                        <a:t>X-Ipsum</a:t>
                      </a:r>
                    </a:p>
                  </a:txBody>
                  <a:tcPr/>
                </a:tc>
                <a:tc>
                  <a:txBody>
                    <a:bodyPr/>
                    <a:lstStyle/>
                    <a:p>
                      <a:r>
                        <a:rPr lang="en-US" dirty="0"/>
                        <a:t>X-dolor</a:t>
                      </a:r>
                    </a:p>
                  </a:txBody>
                  <a:tcPr/>
                </a:tc>
                <a:tc>
                  <a:txBody>
                    <a:bodyPr/>
                    <a:lstStyle/>
                    <a:p>
                      <a:r>
                        <a:rPr lang="en-US" dirty="0"/>
                        <a:t>X-sit</a:t>
                      </a:r>
                    </a:p>
                  </a:txBody>
                  <a:tcPr/>
                </a:tc>
                <a:tc>
                  <a:txBody>
                    <a:bodyPr/>
                    <a:lstStyle/>
                    <a:p>
                      <a:r>
                        <a:rPr lang="en-US" dirty="0"/>
                        <a:t>X-</a:t>
                      </a:r>
                      <a:r>
                        <a:rPr lang="en-US" dirty="0" err="1"/>
                        <a:t>Amet</a:t>
                      </a:r>
                      <a:endParaRPr lang="en-US" dirty="0"/>
                    </a:p>
                  </a:txBody>
                  <a:tcPr/>
                </a:tc>
                <a:tc>
                  <a:txBody>
                    <a:bodyPr/>
                    <a:lstStyle/>
                    <a:p>
                      <a:r>
                        <a:rPr lang="en-US" dirty="0"/>
                        <a:t>Y</a:t>
                      </a:r>
                    </a:p>
                  </a:txBody>
                  <a:tcPr/>
                </a:tc>
                <a:extLst>
                  <a:ext uri="{0D108BD9-81ED-4DB2-BD59-A6C34878D82A}">
                    <a16:rowId xmlns:a16="http://schemas.microsoft.com/office/drawing/2014/main" val="565650966"/>
                  </a:ext>
                </a:extLst>
              </a:tr>
              <a:tr h="370840">
                <a:tc>
                  <a:txBody>
                    <a:bodyPr/>
                    <a:lstStyle/>
                    <a:p>
                      <a:r>
                        <a:rPr lang="en-US" dirty="0"/>
                        <a:t>Observation1</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highlight>
                            <a:srgbClr val="FFFF00"/>
                          </a:highlight>
                        </a:rPr>
                        <a:t>1</a:t>
                      </a:r>
                    </a:p>
                  </a:txBody>
                  <a:tcPr/>
                </a:tc>
                <a:tc>
                  <a:txBody>
                    <a:bodyPr/>
                    <a:lstStyle/>
                    <a:p>
                      <a:r>
                        <a:rPr lang="en-US" dirty="0"/>
                        <a:t>FALSE</a:t>
                      </a:r>
                    </a:p>
                  </a:txBody>
                  <a:tcPr/>
                </a:tc>
                <a:extLst>
                  <a:ext uri="{0D108BD9-81ED-4DB2-BD59-A6C34878D82A}">
                    <a16:rowId xmlns:a16="http://schemas.microsoft.com/office/drawing/2014/main" val="1984768767"/>
                  </a:ext>
                </a:extLst>
              </a:tr>
            </a:tbl>
          </a:graphicData>
        </a:graphic>
      </p:graphicFrame>
      <p:sp>
        <p:nvSpPr>
          <p:cNvPr id="16" name="TextBox 15">
            <a:extLst>
              <a:ext uri="{FF2B5EF4-FFF2-40B4-BE49-F238E27FC236}">
                <a16:creationId xmlns:a16="http://schemas.microsoft.com/office/drawing/2014/main" id="{F3761C60-E447-9E41-AB94-8CC7963EE0F6}"/>
              </a:ext>
            </a:extLst>
          </p:cNvPr>
          <p:cNvSpPr txBox="1"/>
          <p:nvPr/>
        </p:nvSpPr>
        <p:spPr>
          <a:xfrm>
            <a:off x="255106" y="3104015"/>
            <a:ext cx="1101905" cy="369332"/>
          </a:xfrm>
          <a:prstGeom prst="rect">
            <a:avLst/>
          </a:prstGeom>
          <a:noFill/>
        </p:spPr>
        <p:txBody>
          <a:bodyPr wrap="none" rtlCol="0">
            <a:spAutoFit/>
          </a:bodyPr>
          <a:lstStyle/>
          <a:p>
            <a:r>
              <a:rPr lang="en-US" dirty="0"/>
              <a:t>New Data</a:t>
            </a:r>
          </a:p>
        </p:txBody>
      </p:sp>
      <p:sp>
        <p:nvSpPr>
          <p:cNvPr id="17" name="Rectangle 16">
            <a:extLst>
              <a:ext uri="{FF2B5EF4-FFF2-40B4-BE49-F238E27FC236}">
                <a16:creationId xmlns:a16="http://schemas.microsoft.com/office/drawing/2014/main" id="{D1927379-3582-ED4F-8F3A-32D80EFD396B}"/>
              </a:ext>
            </a:extLst>
          </p:cNvPr>
          <p:cNvSpPr/>
          <p:nvPr/>
        </p:nvSpPr>
        <p:spPr>
          <a:xfrm>
            <a:off x="93765" y="6127969"/>
            <a:ext cx="9002110" cy="4414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The model will not be able to predict or classify these records because there is missing &amp; new information.</a:t>
            </a:r>
          </a:p>
        </p:txBody>
      </p:sp>
      <p:cxnSp>
        <p:nvCxnSpPr>
          <p:cNvPr id="13" name="Straight Arrow Connector 12">
            <a:extLst>
              <a:ext uri="{FF2B5EF4-FFF2-40B4-BE49-F238E27FC236}">
                <a16:creationId xmlns:a16="http://schemas.microsoft.com/office/drawing/2014/main" id="{0AD3997B-A80A-DF40-AD0E-5CF2ED5FF6D1}"/>
              </a:ext>
            </a:extLst>
          </p:cNvPr>
          <p:cNvCxnSpPr>
            <a:cxnSpLocks/>
            <a:stCxn id="12" idx="2"/>
            <a:endCxn id="14" idx="0"/>
          </p:cNvCxnSpPr>
          <p:nvPr/>
        </p:nvCxnSpPr>
        <p:spPr>
          <a:xfrm>
            <a:off x="1888435" y="3845032"/>
            <a:ext cx="0" cy="2265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8244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16" grpId="0"/>
      <p:bldP spid="17"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CA56E2F-65DF-3240-8C18-4634035B4A9E}"/>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376138EB-B507-C743-9267-020739C56760}"/>
              </a:ext>
            </a:extLst>
          </p:cNvPr>
          <p:cNvSpPr>
            <a:spLocks noGrp="1"/>
          </p:cNvSpPr>
          <p:nvPr>
            <p:ph type="title"/>
          </p:nvPr>
        </p:nvSpPr>
        <p:spPr/>
        <p:txBody>
          <a:bodyPr/>
          <a:lstStyle/>
          <a:p>
            <a:r>
              <a:rPr lang="en-US" dirty="0"/>
              <a:t>Text modeling is hard.</a:t>
            </a:r>
          </a:p>
        </p:txBody>
      </p:sp>
      <p:sp>
        <p:nvSpPr>
          <p:cNvPr id="4" name="Footer Placeholder 3">
            <a:extLst>
              <a:ext uri="{FF2B5EF4-FFF2-40B4-BE49-F238E27FC236}">
                <a16:creationId xmlns:a16="http://schemas.microsoft.com/office/drawing/2014/main" id="{63BA39D2-8972-7B46-A529-FE150D0E702A}"/>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2EDB1C69-0AE8-1041-8263-C88360415FC7}"/>
              </a:ext>
            </a:extLst>
          </p:cNvPr>
          <p:cNvSpPr>
            <a:spLocks noGrp="1"/>
          </p:cNvSpPr>
          <p:nvPr>
            <p:ph type="sldNum" sz="quarter" idx="4"/>
          </p:nvPr>
        </p:nvSpPr>
        <p:spPr/>
        <p:txBody>
          <a:bodyPr/>
          <a:lstStyle/>
          <a:p>
            <a:fld id="{37290FF7-652B-4475-AEAB-8B1A5D23AE09}" type="slidenum">
              <a:rPr lang="en-US" smtClean="0"/>
              <a:pPr/>
              <a:t>35</a:t>
            </a:fld>
            <a:endParaRPr lang="en-US" dirty="0"/>
          </a:p>
        </p:txBody>
      </p:sp>
      <p:graphicFrame>
        <p:nvGraphicFramePr>
          <p:cNvPr id="6" name="Table 6">
            <a:extLst>
              <a:ext uri="{FF2B5EF4-FFF2-40B4-BE49-F238E27FC236}">
                <a16:creationId xmlns:a16="http://schemas.microsoft.com/office/drawing/2014/main" id="{A16FF4E1-4F44-3447-B1C8-D3C08081F8BA}"/>
              </a:ext>
            </a:extLst>
          </p:cNvPr>
          <p:cNvGraphicFramePr>
            <a:graphicFrameLocks noGrp="1"/>
          </p:cNvGraphicFramePr>
          <p:nvPr/>
        </p:nvGraphicFramePr>
        <p:xfrm>
          <a:off x="367748" y="1337371"/>
          <a:ext cx="6308034" cy="1376680"/>
        </p:xfrm>
        <a:graphic>
          <a:graphicData uri="http://schemas.openxmlformats.org/drawingml/2006/table">
            <a:tbl>
              <a:tblPr firstRow="1" bandRow="1">
                <a:tableStyleId>{5C22544A-7EE6-4342-B048-85BDC9FD1C3A}</a:tableStyleId>
              </a:tblPr>
              <a:tblGrid>
                <a:gridCol w="1051339">
                  <a:extLst>
                    <a:ext uri="{9D8B030D-6E8A-4147-A177-3AD203B41FA5}">
                      <a16:colId xmlns:a16="http://schemas.microsoft.com/office/drawing/2014/main" val="1763945171"/>
                    </a:ext>
                  </a:extLst>
                </a:gridCol>
                <a:gridCol w="1051339">
                  <a:extLst>
                    <a:ext uri="{9D8B030D-6E8A-4147-A177-3AD203B41FA5}">
                      <a16:colId xmlns:a16="http://schemas.microsoft.com/office/drawing/2014/main" val="1730943439"/>
                    </a:ext>
                  </a:extLst>
                </a:gridCol>
                <a:gridCol w="1051339">
                  <a:extLst>
                    <a:ext uri="{9D8B030D-6E8A-4147-A177-3AD203B41FA5}">
                      <a16:colId xmlns:a16="http://schemas.microsoft.com/office/drawing/2014/main" val="3672649975"/>
                    </a:ext>
                  </a:extLst>
                </a:gridCol>
                <a:gridCol w="1051339">
                  <a:extLst>
                    <a:ext uri="{9D8B030D-6E8A-4147-A177-3AD203B41FA5}">
                      <a16:colId xmlns:a16="http://schemas.microsoft.com/office/drawing/2014/main" val="1700470532"/>
                    </a:ext>
                  </a:extLst>
                </a:gridCol>
                <a:gridCol w="1051339">
                  <a:extLst>
                    <a:ext uri="{9D8B030D-6E8A-4147-A177-3AD203B41FA5}">
                      <a16:colId xmlns:a16="http://schemas.microsoft.com/office/drawing/2014/main" val="1814337124"/>
                    </a:ext>
                  </a:extLst>
                </a:gridCol>
                <a:gridCol w="1051339">
                  <a:extLst>
                    <a:ext uri="{9D8B030D-6E8A-4147-A177-3AD203B41FA5}">
                      <a16:colId xmlns:a16="http://schemas.microsoft.com/office/drawing/2014/main" val="2666081561"/>
                    </a:ext>
                  </a:extLst>
                </a:gridCol>
              </a:tblGrid>
              <a:tr h="370840">
                <a:tc>
                  <a:txBody>
                    <a:bodyPr/>
                    <a:lstStyle/>
                    <a:p>
                      <a:endParaRPr lang="en-US" dirty="0"/>
                    </a:p>
                  </a:txBody>
                  <a:tcPr/>
                </a:tc>
                <a:tc>
                  <a:txBody>
                    <a:bodyPr/>
                    <a:lstStyle/>
                    <a:p>
                      <a:r>
                        <a:rPr lang="en-US" dirty="0"/>
                        <a:t>X-Lorem</a:t>
                      </a:r>
                    </a:p>
                  </a:txBody>
                  <a:tcPr/>
                </a:tc>
                <a:tc>
                  <a:txBody>
                    <a:bodyPr/>
                    <a:lstStyle/>
                    <a:p>
                      <a:r>
                        <a:rPr lang="en-US" dirty="0"/>
                        <a:t>X-Ipsum</a:t>
                      </a:r>
                    </a:p>
                  </a:txBody>
                  <a:tcPr/>
                </a:tc>
                <a:tc>
                  <a:txBody>
                    <a:bodyPr/>
                    <a:lstStyle/>
                    <a:p>
                      <a:r>
                        <a:rPr lang="en-US" dirty="0"/>
                        <a:t>X-dolor</a:t>
                      </a:r>
                    </a:p>
                  </a:txBody>
                  <a:tcPr/>
                </a:tc>
                <a:tc>
                  <a:txBody>
                    <a:bodyPr/>
                    <a:lstStyle/>
                    <a:p>
                      <a:r>
                        <a:rPr lang="en-US" dirty="0"/>
                        <a:t>X-sit</a:t>
                      </a:r>
                    </a:p>
                  </a:txBody>
                  <a:tcPr/>
                </a:tc>
                <a:tc>
                  <a:txBody>
                    <a:bodyPr/>
                    <a:lstStyle/>
                    <a:p>
                      <a:r>
                        <a:rPr lang="en-US" dirty="0"/>
                        <a:t>Y</a:t>
                      </a:r>
                    </a:p>
                  </a:txBody>
                  <a:tcPr/>
                </a:tc>
                <a:extLst>
                  <a:ext uri="{0D108BD9-81ED-4DB2-BD59-A6C34878D82A}">
                    <a16:rowId xmlns:a16="http://schemas.microsoft.com/office/drawing/2014/main" val="565650966"/>
                  </a:ext>
                </a:extLst>
              </a:tr>
              <a:tr h="370840">
                <a:tc>
                  <a:txBody>
                    <a:bodyPr/>
                    <a:lstStyle/>
                    <a:p>
                      <a:r>
                        <a:rPr lang="en-US" dirty="0"/>
                        <a:t>Observation1</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TRUE</a:t>
                      </a:r>
                    </a:p>
                  </a:txBody>
                  <a:tcPr/>
                </a:tc>
                <a:extLst>
                  <a:ext uri="{0D108BD9-81ED-4DB2-BD59-A6C34878D82A}">
                    <a16:rowId xmlns:a16="http://schemas.microsoft.com/office/drawing/2014/main" val="765506212"/>
                  </a:ext>
                </a:extLst>
              </a:tr>
              <a:tr h="370840">
                <a:tc>
                  <a:txBody>
                    <a:bodyPr/>
                    <a:lstStyle/>
                    <a:p>
                      <a:r>
                        <a:rPr lang="en-US" dirty="0"/>
                        <a:t>Observation2</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FALSE</a:t>
                      </a:r>
                    </a:p>
                  </a:txBody>
                  <a:tcPr/>
                </a:tc>
                <a:extLst>
                  <a:ext uri="{0D108BD9-81ED-4DB2-BD59-A6C34878D82A}">
                    <a16:rowId xmlns:a16="http://schemas.microsoft.com/office/drawing/2014/main" val="1984768767"/>
                  </a:ext>
                </a:extLst>
              </a:tr>
            </a:tbl>
          </a:graphicData>
        </a:graphic>
      </p:graphicFrame>
      <p:sp>
        <p:nvSpPr>
          <p:cNvPr id="10" name="TextBox 9">
            <a:extLst>
              <a:ext uri="{FF2B5EF4-FFF2-40B4-BE49-F238E27FC236}">
                <a16:creationId xmlns:a16="http://schemas.microsoft.com/office/drawing/2014/main" id="{381561DF-F0B0-F049-BCDE-D42CAA901030}"/>
              </a:ext>
            </a:extLst>
          </p:cNvPr>
          <p:cNvSpPr txBox="1"/>
          <p:nvPr/>
        </p:nvSpPr>
        <p:spPr>
          <a:xfrm>
            <a:off x="367748" y="1038514"/>
            <a:ext cx="634148" cy="369332"/>
          </a:xfrm>
          <a:prstGeom prst="rect">
            <a:avLst/>
          </a:prstGeom>
          <a:noFill/>
        </p:spPr>
        <p:txBody>
          <a:bodyPr wrap="none" rtlCol="0">
            <a:spAutoFit/>
          </a:bodyPr>
          <a:lstStyle/>
          <a:p>
            <a:r>
              <a:rPr lang="en-US" dirty="0"/>
              <a:t>DTM</a:t>
            </a:r>
          </a:p>
        </p:txBody>
      </p:sp>
      <p:sp>
        <p:nvSpPr>
          <p:cNvPr id="12" name="Rectangle 11">
            <a:extLst>
              <a:ext uri="{FF2B5EF4-FFF2-40B4-BE49-F238E27FC236}">
                <a16:creationId xmlns:a16="http://schemas.microsoft.com/office/drawing/2014/main" id="{F1599CCD-E73E-AD4A-AD58-C575ABD81A6E}"/>
              </a:ext>
            </a:extLst>
          </p:cNvPr>
          <p:cNvSpPr/>
          <p:nvPr/>
        </p:nvSpPr>
        <p:spPr>
          <a:xfrm>
            <a:off x="367748" y="3058347"/>
            <a:ext cx="3058767" cy="37168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ipsum dolor sit </a:t>
            </a:r>
            <a:r>
              <a:rPr lang="en-US" u="sng" dirty="0" err="1"/>
              <a:t>amet</a:t>
            </a:r>
            <a:endParaRPr lang="en-US" u="sng" dirty="0"/>
          </a:p>
        </p:txBody>
      </p:sp>
      <p:sp>
        <p:nvSpPr>
          <p:cNvPr id="14" name="Predefined Process 13">
            <a:extLst>
              <a:ext uri="{FF2B5EF4-FFF2-40B4-BE49-F238E27FC236}">
                <a16:creationId xmlns:a16="http://schemas.microsoft.com/office/drawing/2014/main" id="{C0952677-BC84-2D46-B676-F4851627F127}"/>
              </a:ext>
            </a:extLst>
          </p:cNvPr>
          <p:cNvSpPr/>
          <p:nvPr/>
        </p:nvSpPr>
        <p:spPr>
          <a:xfrm>
            <a:off x="367748" y="3486980"/>
            <a:ext cx="3041374" cy="685800"/>
          </a:xfrm>
          <a:prstGeom prst="flowChartPredefinedProcess">
            <a:avLst/>
          </a:prstGeom>
          <a:solidFill>
            <a:srgbClr val="7030A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Text Cleaning</a:t>
            </a:r>
          </a:p>
        </p:txBody>
      </p:sp>
      <p:graphicFrame>
        <p:nvGraphicFramePr>
          <p:cNvPr id="15" name="Table 6">
            <a:extLst>
              <a:ext uri="{FF2B5EF4-FFF2-40B4-BE49-F238E27FC236}">
                <a16:creationId xmlns:a16="http://schemas.microsoft.com/office/drawing/2014/main" id="{677A490A-CDC5-E641-89A1-41CB3B895953}"/>
              </a:ext>
            </a:extLst>
          </p:cNvPr>
          <p:cNvGraphicFramePr>
            <a:graphicFrameLocks noGrp="1"/>
          </p:cNvGraphicFramePr>
          <p:nvPr/>
        </p:nvGraphicFramePr>
        <p:xfrm>
          <a:off x="367748" y="4945344"/>
          <a:ext cx="7224329" cy="873760"/>
        </p:xfrm>
        <a:graphic>
          <a:graphicData uri="http://schemas.openxmlformats.org/drawingml/2006/table">
            <a:tbl>
              <a:tblPr firstRow="1" bandRow="1">
                <a:tableStyleId>{5C22544A-7EE6-4342-B048-85BDC9FD1C3A}</a:tableStyleId>
              </a:tblPr>
              <a:tblGrid>
                <a:gridCol w="1032047">
                  <a:extLst>
                    <a:ext uri="{9D8B030D-6E8A-4147-A177-3AD203B41FA5}">
                      <a16:colId xmlns:a16="http://schemas.microsoft.com/office/drawing/2014/main" val="1763945171"/>
                    </a:ext>
                  </a:extLst>
                </a:gridCol>
                <a:gridCol w="1032047">
                  <a:extLst>
                    <a:ext uri="{9D8B030D-6E8A-4147-A177-3AD203B41FA5}">
                      <a16:colId xmlns:a16="http://schemas.microsoft.com/office/drawing/2014/main" val="4139357576"/>
                    </a:ext>
                  </a:extLst>
                </a:gridCol>
                <a:gridCol w="1032047">
                  <a:extLst>
                    <a:ext uri="{9D8B030D-6E8A-4147-A177-3AD203B41FA5}">
                      <a16:colId xmlns:a16="http://schemas.microsoft.com/office/drawing/2014/main" val="3672649975"/>
                    </a:ext>
                  </a:extLst>
                </a:gridCol>
                <a:gridCol w="1032047">
                  <a:extLst>
                    <a:ext uri="{9D8B030D-6E8A-4147-A177-3AD203B41FA5}">
                      <a16:colId xmlns:a16="http://schemas.microsoft.com/office/drawing/2014/main" val="1700470532"/>
                    </a:ext>
                  </a:extLst>
                </a:gridCol>
                <a:gridCol w="1032047">
                  <a:extLst>
                    <a:ext uri="{9D8B030D-6E8A-4147-A177-3AD203B41FA5}">
                      <a16:colId xmlns:a16="http://schemas.microsoft.com/office/drawing/2014/main" val="1814337124"/>
                    </a:ext>
                  </a:extLst>
                </a:gridCol>
                <a:gridCol w="1032047">
                  <a:extLst>
                    <a:ext uri="{9D8B030D-6E8A-4147-A177-3AD203B41FA5}">
                      <a16:colId xmlns:a16="http://schemas.microsoft.com/office/drawing/2014/main" val="800509653"/>
                    </a:ext>
                  </a:extLst>
                </a:gridCol>
                <a:gridCol w="1032047">
                  <a:extLst>
                    <a:ext uri="{9D8B030D-6E8A-4147-A177-3AD203B41FA5}">
                      <a16:colId xmlns:a16="http://schemas.microsoft.com/office/drawing/2014/main" val="2666081561"/>
                    </a:ext>
                  </a:extLst>
                </a:gridCol>
              </a:tblGrid>
              <a:tr h="370840">
                <a:tc>
                  <a:txBody>
                    <a:bodyPr/>
                    <a:lstStyle/>
                    <a:p>
                      <a:endParaRPr lang="en-US"/>
                    </a:p>
                  </a:txBody>
                  <a:tcPr/>
                </a:tc>
                <a:tc>
                  <a:txBody>
                    <a:bodyPr/>
                    <a:lstStyle/>
                    <a:p>
                      <a:r>
                        <a:rPr lang="en-US" dirty="0"/>
                        <a:t>X-Lorem</a:t>
                      </a:r>
                    </a:p>
                  </a:txBody>
                  <a:tcPr>
                    <a:solidFill>
                      <a:srgbClr val="FFC000"/>
                    </a:solidFill>
                  </a:tcPr>
                </a:tc>
                <a:tc>
                  <a:txBody>
                    <a:bodyPr/>
                    <a:lstStyle/>
                    <a:p>
                      <a:r>
                        <a:rPr lang="en-US" dirty="0"/>
                        <a:t>X-Ipsum</a:t>
                      </a:r>
                    </a:p>
                  </a:txBody>
                  <a:tcPr/>
                </a:tc>
                <a:tc>
                  <a:txBody>
                    <a:bodyPr/>
                    <a:lstStyle/>
                    <a:p>
                      <a:r>
                        <a:rPr lang="en-US" dirty="0"/>
                        <a:t>X-dolor</a:t>
                      </a:r>
                    </a:p>
                  </a:txBody>
                  <a:tcPr/>
                </a:tc>
                <a:tc>
                  <a:txBody>
                    <a:bodyPr/>
                    <a:lstStyle/>
                    <a:p>
                      <a:r>
                        <a:rPr lang="en-US" dirty="0"/>
                        <a:t>X-sit</a:t>
                      </a:r>
                    </a:p>
                  </a:txBody>
                  <a:tcPr/>
                </a:tc>
                <a:tc>
                  <a:txBody>
                    <a:bodyPr/>
                    <a:lstStyle/>
                    <a:p>
                      <a:r>
                        <a:rPr lang="en-US" b="0" strike="sngStrike" dirty="0">
                          <a:highlight>
                            <a:srgbClr val="C0C0C0"/>
                          </a:highlight>
                        </a:rPr>
                        <a:t>X-</a:t>
                      </a:r>
                      <a:r>
                        <a:rPr lang="en-US" b="0" strike="sngStrike" dirty="0" err="1">
                          <a:highlight>
                            <a:srgbClr val="C0C0C0"/>
                          </a:highlight>
                        </a:rPr>
                        <a:t>Amet</a:t>
                      </a:r>
                      <a:endParaRPr lang="en-US" b="0" strike="sngStrike" dirty="0">
                        <a:highlight>
                          <a:srgbClr val="C0C0C0"/>
                        </a:highlight>
                      </a:endParaRPr>
                    </a:p>
                  </a:txBody>
                  <a:tcPr>
                    <a:solidFill>
                      <a:schemeClr val="bg1">
                        <a:lumMod val="75000"/>
                      </a:schemeClr>
                    </a:solidFill>
                  </a:tcPr>
                </a:tc>
                <a:tc>
                  <a:txBody>
                    <a:bodyPr/>
                    <a:lstStyle/>
                    <a:p>
                      <a:r>
                        <a:rPr lang="en-US" dirty="0"/>
                        <a:t>Y</a:t>
                      </a:r>
                    </a:p>
                  </a:txBody>
                  <a:tcPr/>
                </a:tc>
                <a:extLst>
                  <a:ext uri="{0D108BD9-81ED-4DB2-BD59-A6C34878D82A}">
                    <a16:rowId xmlns:a16="http://schemas.microsoft.com/office/drawing/2014/main" val="565650966"/>
                  </a:ext>
                </a:extLst>
              </a:tr>
              <a:tr h="370840">
                <a:tc>
                  <a:txBody>
                    <a:bodyPr/>
                    <a:lstStyle/>
                    <a:p>
                      <a:r>
                        <a:rPr lang="en-US" dirty="0"/>
                        <a:t>Observation1</a:t>
                      </a:r>
                    </a:p>
                  </a:txBody>
                  <a:tcPr/>
                </a:tc>
                <a:tc>
                  <a:txBody>
                    <a:bodyPr/>
                    <a:lstStyle/>
                    <a:p>
                      <a:r>
                        <a:rPr lang="en-US" dirty="0"/>
                        <a:t>0</a:t>
                      </a:r>
                    </a:p>
                  </a:txBody>
                  <a:tcPr>
                    <a:solidFill>
                      <a:srgbClr val="FFC000"/>
                    </a:solidFill>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strike="sngStrike" dirty="0">
                          <a:highlight>
                            <a:srgbClr val="C0C0C0"/>
                          </a:highlight>
                        </a:rPr>
                        <a:t>1</a:t>
                      </a:r>
                    </a:p>
                  </a:txBody>
                  <a:tcPr>
                    <a:solidFill>
                      <a:schemeClr val="bg1">
                        <a:lumMod val="75000"/>
                      </a:schemeClr>
                    </a:solidFill>
                  </a:tcPr>
                </a:tc>
                <a:tc>
                  <a:txBody>
                    <a:bodyPr/>
                    <a:lstStyle/>
                    <a:p>
                      <a:r>
                        <a:rPr lang="en-US" dirty="0"/>
                        <a:t>FALSE</a:t>
                      </a:r>
                    </a:p>
                  </a:txBody>
                  <a:tcPr/>
                </a:tc>
                <a:extLst>
                  <a:ext uri="{0D108BD9-81ED-4DB2-BD59-A6C34878D82A}">
                    <a16:rowId xmlns:a16="http://schemas.microsoft.com/office/drawing/2014/main" val="1984768767"/>
                  </a:ext>
                </a:extLst>
              </a:tr>
            </a:tbl>
          </a:graphicData>
        </a:graphic>
      </p:graphicFrame>
      <p:sp>
        <p:nvSpPr>
          <p:cNvPr id="16" name="TextBox 15">
            <a:extLst>
              <a:ext uri="{FF2B5EF4-FFF2-40B4-BE49-F238E27FC236}">
                <a16:creationId xmlns:a16="http://schemas.microsoft.com/office/drawing/2014/main" id="{F3761C60-E447-9E41-AB94-8CC7963EE0F6}"/>
              </a:ext>
            </a:extLst>
          </p:cNvPr>
          <p:cNvSpPr txBox="1"/>
          <p:nvPr/>
        </p:nvSpPr>
        <p:spPr>
          <a:xfrm>
            <a:off x="255106" y="2741730"/>
            <a:ext cx="1101905" cy="369332"/>
          </a:xfrm>
          <a:prstGeom prst="rect">
            <a:avLst/>
          </a:prstGeom>
          <a:noFill/>
        </p:spPr>
        <p:txBody>
          <a:bodyPr wrap="none" rtlCol="0">
            <a:spAutoFit/>
          </a:bodyPr>
          <a:lstStyle/>
          <a:p>
            <a:r>
              <a:rPr lang="en-US" dirty="0"/>
              <a:t>New Data</a:t>
            </a:r>
          </a:p>
        </p:txBody>
      </p:sp>
      <p:sp>
        <p:nvSpPr>
          <p:cNvPr id="17" name="Rectangle 16">
            <a:extLst>
              <a:ext uri="{FF2B5EF4-FFF2-40B4-BE49-F238E27FC236}">
                <a16:creationId xmlns:a16="http://schemas.microsoft.com/office/drawing/2014/main" id="{D1927379-3582-ED4F-8F3A-32D80EFD396B}"/>
              </a:ext>
            </a:extLst>
          </p:cNvPr>
          <p:cNvSpPr/>
          <p:nvPr/>
        </p:nvSpPr>
        <p:spPr>
          <a:xfrm>
            <a:off x="93765" y="6127969"/>
            <a:ext cx="9002110" cy="4414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The new text has to be matched to the original model expectations.</a:t>
            </a:r>
          </a:p>
        </p:txBody>
      </p:sp>
    </p:spTree>
    <p:extLst>
      <p:ext uri="{BB962C8B-B14F-4D97-AF65-F5344CB8AC3E}">
        <p14:creationId xmlns:p14="http://schemas.microsoft.com/office/powerpoint/2010/main" val="4029102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EADC7DE-E0A9-B798-29A9-77E130B672CD}"/>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6999F19B-D530-34E9-FA60-ADC9F04E27E5}"/>
              </a:ext>
            </a:extLst>
          </p:cNvPr>
          <p:cNvSpPr>
            <a:spLocks noGrp="1"/>
          </p:cNvSpPr>
          <p:nvPr>
            <p:ph type="title"/>
          </p:nvPr>
        </p:nvSpPr>
        <p:spPr>
          <a:xfrm>
            <a:off x="255494" y="365126"/>
            <a:ext cx="8259856" cy="591477"/>
          </a:xfrm>
        </p:spPr>
        <p:txBody>
          <a:bodyPr/>
          <a:lstStyle/>
          <a:p>
            <a:r>
              <a:rPr lang="en-US" sz="2800" dirty="0"/>
              <a:t>Let’s now review to explicitly see where this occurs</a:t>
            </a:r>
          </a:p>
        </p:txBody>
      </p:sp>
      <p:sp>
        <p:nvSpPr>
          <p:cNvPr id="4" name="Footer Placeholder 3">
            <a:extLst>
              <a:ext uri="{FF2B5EF4-FFF2-40B4-BE49-F238E27FC236}">
                <a16:creationId xmlns:a16="http://schemas.microsoft.com/office/drawing/2014/main" id="{13DBBF88-48F4-48B7-69DD-D9A6EEC284A3}"/>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31BDD999-4918-FF3C-52BC-0E4DD4CE3BE1}"/>
              </a:ext>
            </a:extLst>
          </p:cNvPr>
          <p:cNvSpPr>
            <a:spLocks noGrp="1"/>
          </p:cNvSpPr>
          <p:nvPr>
            <p:ph type="sldNum" sz="quarter" idx="4"/>
          </p:nvPr>
        </p:nvSpPr>
        <p:spPr/>
        <p:txBody>
          <a:bodyPr/>
          <a:lstStyle/>
          <a:p>
            <a:fld id="{37290FF7-652B-4475-AEAB-8B1A5D23AE09}" type="slidenum">
              <a:rPr lang="en-US" smtClean="0"/>
              <a:pPr/>
              <a:t>36</a:t>
            </a:fld>
            <a:endParaRPr lang="en-US" dirty="0"/>
          </a:p>
        </p:txBody>
      </p:sp>
      <p:sp>
        <p:nvSpPr>
          <p:cNvPr id="7" name="TextBox 6">
            <a:extLst>
              <a:ext uri="{FF2B5EF4-FFF2-40B4-BE49-F238E27FC236}">
                <a16:creationId xmlns:a16="http://schemas.microsoft.com/office/drawing/2014/main" id="{7DEB40A9-A961-89C0-E40D-5467F6789C84}"/>
              </a:ext>
            </a:extLst>
          </p:cNvPr>
          <p:cNvSpPr txBox="1"/>
          <p:nvPr/>
        </p:nvSpPr>
        <p:spPr>
          <a:xfrm>
            <a:off x="1129553" y="2087887"/>
            <a:ext cx="4572000" cy="369332"/>
          </a:xfrm>
          <a:prstGeom prst="rect">
            <a:avLst/>
          </a:prstGeom>
          <a:noFill/>
        </p:spPr>
        <p:txBody>
          <a:bodyPr wrap="square">
            <a:spAutoFit/>
          </a:bodyPr>
          <a:lstStyle/>
          <a:p>
            <a:r>
              <a:rPr lang="en-US" dirty="0" err="1"/>
              <a:t>E_ElasticNetExample.R</a:t>
            </a:r>
            <a:endParaRPr lang="en-US" dirty="0"/>
          </a:p>
        </p:txBody>
      </p:sp>
    </p:spTree>
    <p:extLst>
      <p:ext uri="{BB962C8B-B14F-4D97-AF65-F5344CB8AC3E}">
        <p14:creationId xmlns:p14="http://schemas.microsoft.com/office/powerpoint/2010/main" val="18756816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AE4BAB-CB66-A94D-A782-E24E723F2218}"/>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837E55FF-D0F5-F342-9741-63005B2F5BA1}"/>
              </a:ext>
            </a:extLst>
          </p:cNvPr>
          <p:cNvSpPr>
            <a:spLocks noGrp="1"/>
          </p:cNvSpPr>
          <p:nvPr>
            <p:ph type="title"/>
          </p:nvPr>
        </p:nvSpPr>
        <p:spPr/>
        <p:txBody>
          <a:bodyPr/>
          <a:lstStyle/>
          <a:p>
            <a:r>
              <a:rPr lang="en-US" dirty="0"/>
              <a:t>Shift the origin to the average</a:t>
            </a:r>
          </a:p>
        </p:txBody>
      </p:sp>
      <p:sp>
        <p:nvSpPr>
          <p:cNvPr id="4" name="Footer Placeholder 3">
            <a:extLst>
              <a:ext uri="{FF2B5EF4-FFF2-40B4-BE49-F238E27FC236}">
                <a16:creationId xmlns:a16="http://schemas.microsoft.com/office/drawing/2014/main" id="{5CB4E302-66AC-3246-9AFF-7DBBBF305F02}"/>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A048682B-49BD-9F4B-8CFB-B46CAAD920C4}"/>
              </a:ext>
            </a:extLst>
          </p:cNvPr>
          <p:cNvSpPr>
            <a:spLocks noGrp="1"/>
          </p:cNvSpPr>
          <p:nvPr>
            <p:ph type="sldNum" sz="quarter" idx="4"/>
          </p:nvPr>
        </p:nvSpPr>
        <p:spPr/>
        <p:txBody>
          <a:bodyPr/>
          <a:lstStyle/>
          <a:p>
            <a:fld id="{37290FF7-652B-4475-AEAB-8B1A5D23AE09}" type="slidenum">
              <a:rPr lang="en-US" smtClean="0"/>
              <a:pPr/>
              <a:t>4</a:t>
            </a:fld>
            <a:endParaRPr lang="en-US" dirty="0"/>
          </a:p>
        </p:txBody>
      </p:sp>
      <p:grpSp>
        <p:nvGrpSpPr>
          <p:cNvPr id="22" name="Group 21">
            <a:extLst>
              <a:ext uri="{FF2B5EF4-FFF2-40B4-BE49-F238E27FC236}">
                <a16:creationId xmlns:a16="http://schemas.microsoft.com/office/drawing/2014/main" id="{D1F0C719-5104-E94F-91D6-D48BB0565339}"/>
              </a:ext>
            </a:extLst>
          </p:cNvPr>
          <p:cNvGrpSpPr/>
          <p:nvPr/>
        </p:nvGrpSpPr>
        <p:grpSpPr>
          <a:xfrm>
            <a:off x="208344" y="2743200"/>
            <a:ext cx="5636871" cy="3090441"/>
            <a:chOff x="208344" y="2743200"/>
            <a:chExt cx="5636871" cy="3090441"/>
          </a:xfrm>
        </p:grpSpPr>
        <p:cxnSp>
          <p:nvCxnSpPr>
            <p:cNvPr id="9" name="Straight Connector 8">
              <a:extLst>
                <a:ext uri="{FF2B5EF4-FFF2-40B4-BE49-F238E27FC236}">
                  <a16:creationId xmlns:a16="http://schemas.microsoft.com/office/drawing/2014/main" id="{F4D8BB1B-9E69-844E-BE5E-CC066E28984F}"/>
                </a:ext>
              </a:extLst>
            </p:cNvPr>
            <p:cNvCxnSpPr/>
            <p:nvPr/>
          </p:nvCxnSpPr>
          <p:spPr>
            <a:xfrm>
              <a:off x="1192192" y="2743200"/>
              <a:ext cx="0" cy="309044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22CDFB0-8095-2B4A-8587-B90C57716B77}"/>
                </a:ext>
              </a:extLst>
            </p:cNvPr>
            <p:cNvCxnSpPr/>
            <p:nvPr/>
          </p:nvCxnSpPr>
          <p:spPr>
            <a:xfrm>
              <a:off x="208344" y="5046563"/>
              <a:ext cx="563687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C0719C02-CF59-FB44-9E5A-D8945E57E3E4}"/>
              </a:ext>
            </a:extLst>
          </p:cNvPr>
          <p:cNvGrpSpPr/>
          <p:nvPr/>
        </p:nvGrpSpPr>
        <p:grpSpPr>
          <a:xfrm>
            <a:off x="1460339" y="2976625"/>
            <a:ext cx="3588152" cy="1782499"/>
            <a:chOff x="1460339" y="2976625"/>
            <a:chExt cx="3588152" cy="1782499"/>
          </a:xfrm>
        </p:grpSpPr>
        <p:sp>
          <p:nvSpPr>
            <p:cNvPr id="13" name="Multiply 12">
              <a:extLst>
                <a:ext uri="{FF2B5EF4-FFF2-40B4-BE49-F238E27FC236}">
                  <a16:creationId xmlns:a16="http://schemas.microsoft.com/office/drawing/2014/main" id="{200BF1CF-8D19-304C-9F93-0E4A07228553}"/>
                </a:ext>
              </a:extLst>
            </p:cNvPr>
            <p:cNvSpPr/>
            <p:nvPr/>
          </p:nvSpPr>
          <p:spPr>
            <a:xfrm>
              <a:off x="2974692" y="3715474"/>
              <a:ext cx="277793" cy="254643"/>
            </a:xfrm>
            <a:prstGeom prst="mathMultiply">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8AC32E21-BFB7-E941-91F5-A0029C431C2C}"/>
                </a:ext>
              </a:extLst>
            </p:cNvPr>
            <p:cNvSpPr/>
            <p:nvPr/>
          </p:nvSpPr>
          <p:spPr>
            <a:xfrm>
              <a:off x="1805651" y="4051139"/>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6BAFA32D-4E12-0544-93E2-394B8609D350}"/>
                </a:ext>
              </a:extLst>
            </p:cNvPr>
            <p:cNvSpPr/>
            <p:nvPr/>
          </p:nvSpPr>
          <p:spPr>
            <a:xfrm>
              <a:off x="2143247" y="3983619"/>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47B50413-296C-9C42-A95F-1E3890320B94}"/>
                </a:ext>
              </a:extLst>
            </p:cNvPr>
            <p:cNvSpPr/>
            <p:nvPr/>
          </p:nvSpPr>
          <p:spPr>
            <a:xfrm>
              <a:off x="1460339" y="4620228"/>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93233F86-7C36-6147-A079-8918483CD66F}"/>
                </a:ext>
              </a:extLst>
            </p:cNvPr>
            <p:cNvSpPr/>
            <p:nvPr/>
          </p:nvSpPr>
          <p:spPr>
            <a:xfrm>
              <a:off x="3867872" y="3312284"/>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0BE9EAAC-85E0-B84E-A184-15B4F1614507}"/>
                </a:ext>
              </a:extLst>
            </p:cNvPr>
            <p:cNvSpPr/>
            <p:nvPr/>
          </p:nvSpPr>
          <p:spPr>
            <a:xfrm>
              <a:off x="4909595" y="3647951"/>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D7E7B567-941C-314E-9142-3E4706DDFF1D}"/>
                </a:ext>
              </a:extLst>
            </p:cNvPr>
            <p:cNvSpPr/>
            <p:nvPr/>
          </p:nvSpPr>
          <p:spPr>
            <a:xfrm>
              <a:off x="4539204" y="2976625"/>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3" name="Straight Connector 22">
            <a:extLst>
              <a:ext uri="{FF2B5EF4-FFF2-40B4-BE49-F238E27FC236}">
                <a16:creationId xmlns:a16="http://schemas.microsoft.com/office/drawing/2014/main" id="{29D142FA-2D19-3648-AE2B-7B70822E51A1}"/>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816B604-99CC-BC49-A863-5D64F8E43D1B}"/>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191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2.77778E-6 -1.48148E-6 L 0.21094 -0.17639 " pathEditMode="relative" rAng="0" ptsTypes="AA">
                                      <p:cBhvr>
                                        <p:cTn id="6" dur="2000" fill="hold"/>
                                        <p:tgtEl>
                                          <p:spTgt spid="22"/>
                                        </p:tgtEl>
                                        <p:attrNameLst>
                                          <p:attrName>ppt_x</p:attrName>
                                          <p:attrName>ppt_y</p:attrName>
                                        </p:attrNameLst>
                                      </p:cBhvr>
                                      <p:rCtr x="10538" y="-881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AE4BAB-CB66-A94D-A782-E24E723F2218}"/>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837E55FF-D0F5-F342-9741-63005B2F5BA1}"/>
              </a:ext>
            </a:extLst>
          </p:cNvPr>
          <p:cNvSpPr>
            <a:spLocks noGrp="1"/>
          </p:cNvSpPr>
          <p:nvPr>
            <p:ph type="title"/>
          </p:nvPr>
        </p:nvSpPr>
        <p:spPr>
          <a:xfrm>
            <a:off x="0" y="365126"/>
            <a:ext cx="9144000" cy="591477"/>
          </a:xfrm>
        </p:spPr>
        <p:txBody>
          <a:bodyPr/>
          <a:lstStyle/>
          <a:p>
            <a:r>
              <a:rPr lang="en-US" sz="2800" dirty="0"/>
              <a:t>Shifting the origin changes value but not relative position.</a:t>
            </a:r>
          </a:p>
        </p:txBody>
      </p:sp>
      <p:sp>
        <p:nvSpPr>
          <p:cNvPr id="4" name="Footer Placeholder 3">
            <a:extLst>
              <a:ext uri="{FF2B5EF4-FFF2-40B4-BE49-F238E27FC236}">
                <a16:creationId xmlns:a16="http://schemas.microsoft.com/office/drawing/2014/main" id="{5CB4E302-66AC-3246-9AFF-7DBBBF305F02}"/>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A048682B-49BD-9F4B-8CFB-B46CAAD920C4}"/>
              </a:ext>
            </a:extLst>
          </p:cNvPr>
          <p:cNvSpPr>
            <a:spLocks noGrp="1"/>
          </p:cNvSpPr>
          <p:nvPr>
            <p:ph type="sldNum" sz="quarter" idx="4"/>
          </p:nvPr>
        </p:nvSpPr>
        <p:spPr/>
        <p:txBody>
          <a:bodyPr/>
          <a:lstStyle/>
          <a:p>
            <a:fld id="{37290FF7-652B-4475-AEAB-8B1A5D23AE09}" type="slidenum">
              <a:rPr lang="en-US" smtClean="0"/>
              <a:pPr/>
              <a:t>5</a:t>
            </a:fld>
            <a:endParaRPr lang="en-US" dirty="0"/>
          </a:p>
        </p:txBody>
      </p:sp>
      <p:grpSp>
        <p:nvGrpSpPr>
          <p:cNvPr id="22" name="Group 21">
            <a:extLst>
              <a:ext uri="{FF2B5EF4-FFF2-40B4-BE49-F238E27FC236}">
                <a16:creationId xmlns:a16="http://schemas.microsoft.com/office/drawing/2014/main" id="{D1F0C719-5104-E94F-91D6-D48BB0565339}"/>
              </a:ext>
            </a:extLst>
          </p:cNvPr>
          <p:cNvGrpSpPr/>
          <p:nvPr/>
        </p:nvGrpSpPr>
        <p:grpSpPr>
          <a:xfrm>
            <a:off x="659758" y="2384385"/>
            <a:ext cx="5636871" cy="3090441"/>
            <a:chOff x="-1261639" y="3588152"/>
            <a:chExt cx="5636871" cy="3090441"/>
          </a:xfrm>
        </p:grpSpPr>
        <p:cxnSp>
          <p:nvCxnSpPr>
            <p:cNvPr id="9" name="Straight Connector 8">
              <a:extLst>
                <a:ext uri="{FF2B5EF4-FFF2-40B4-BE49-F238E27FC236}">
                  <a16:creationId xmlns:a16="http://schemas.microsoft.com/office/drawing/2014/main" id="{F4D8BB1B-9E69-844E-BE5E-CC066E28984F}"/>
                </a:ext>
              </a:extLst>
            </p:cNvPr>
            <p:cNvCxnSpPr/>
            <p:nvPr/>
          </p:nvCxnSpPr>
          <p:spPr>
            <a:xfrm>
              <a:off x="1192192" y="3588152"/>
              <a:ext cx="0" cy="309044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22CDFB0-8095-2B4A-8587-B90C57716B77}"/>
                </a:ext>
              </a:extLst>
            </p:cNvPr>
            <p:cNvCxnSpPr/>
            <p:nvPr/>
          </p:nvCxnSpPr>
          <p:spPr>
            <a:xfrm>
              <a:off x="-1261639" y="5046563"/>
              <a:ext cx="563687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C0719C02-CF59-FB44-9E5A-D8945E57E3E4}"/>
              </a:ext>
            </a:extLst>
          </p:cNvPr>
          <p:cNvGrpSpPr/>
          <p:nvPr/>
        </p:nvGrpSpPr>
        <p:grpSpPr>
          <a:xfrm>
            <a:off x="1460339" y="2976625"/>
            <a:ext cx="3588152" cy="1782499"/>
            <a:chOff x="1460339" y="2976625"/>
            <a:chExt cx="3588152" cy="1782499"/>
          </a:xfrm>
        </p:grpSpPr>
        <p:sp>
          <p:nvSpPr>
            <p:cNvPr id="13" name="Multiply 12">
              <a:extLst>
                <a:ext uri="{FF2B5EF4-FFF2-40B4-BE49-F238E27FC236}">
                  <a16:creationId xmlns:a16="http://schemas.microsoft.com/office/drawing/2014/main" id="{200BF1CF-8D19-304C-9F93-0E4A07228553}"/>
                </a:ext>
              </a:extLst>
            </p:cNvPr>
            <p:cNvSpPr/>
            <p:nvPr/>
          </p:nvSpPr>
          <p:spPr>
            <a:xfrm>
              <a:off x="2974692" y="3715474"/>
              <a:ext cx="277793" cy="254643"/>
            </a:xfrm>
            <a:prstGeom prst="mathMultiply">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8AC32E21-BFB7-E941-91F5-A0029C431C2C}"/>
                </a:ext>
              </a:extLst>
            </p:cNvPr>
            <p:cNvSpPr/>
            <p:nvPr/>
          </p:nvSpPr>
          <p:spPr>
            <a:xfrm>
              <a:off x="1805651" y="4051139"/>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6BAFA32D-4E12-0544-93E2-394B8609D350}"/>
                </a:ext>
              </a:extLst>
            </p:cNvPr>
            <p:cNvSpPr/>
            <p:nvPr/>
          </p:nvSpPr>
          <p:spPr>
            <a:xfrm>
              <a:off x="2143247" y="3983619"/>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47B50413-296C-9C42-A95F-1E3890320B94}"/>
                </a:ext>
              </a:extLst>
            </p:cNvPr>
            <p:cNvSpPr/>
            <p:nvPr/>
          </p:nvSpPr>
          <p:spPr>
            <a:xfrm>
              <a:off x="1460339" y="4620228"/>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93233F86-7C36-6147-A079-8918483CD66F}"/>
                </a:ext>
              </a:extLst>
            </p:cNvPr>
            <p:cNvSpPr/>
            <p:nvPr/>
          </p:nvSpPr>
          <p:spPr>
            <a:xfrm>
              <a:off x="3867872" y="3312284"/>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0BE9EAAC-85E0-B84E-A184-15B4F1614507}"/>
                </a:ext>
              </a:extLst>
            </p:cNvPr>
            <p:cNvSpPr/>
            <p:nvPr/>
          </p:nvSpPr>
          <p:spPr>
            <a:xfrm>
              <a:off x="4909595" y="3647951"/>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D7E7B567-941C-314E-9142-3E4706DDFF1D}"/>
                </a:ext>
              </a:extLst>
            </p:cNvPr>
            <p:cNvSpPr/>
            <p:nvPr/>
          </p:nvSpPr>
          <p:spPr>
            <a:xfrm>
              <a:off x="4539204" y="2976625"/>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3" name="Straight Connector 22">
            <a:extLst>
              <a:ext uri="{FF2B5EF4-FFF2-40B4-BE49-F238E27FC236}">
                <a16:creationId xmlns:a16="http://schemas.microsoft.com/office/drawing/2014/main" id="{61027F6E-B6B2-944D-81F0-628E9A12DD8E}"/>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F0ED28B-365D-CA4E-9FE1-A018170F36F4}"/>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23405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AE4BAB-CB66-A94D-A782-E24E723F2218}"/>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837E55FF-D0F5-F342-9741-63005B2F5BA1}"/>
              </a:ext>
            </a:extLst>
          </p:cNvPr>
          <p:cNvSpPr>
            <a:spLocks noGrp="1"/>
          </p:cNvSpPr>
          <p:nvPr>
            <p:ph type="title"/>
          </p:nvPr>
        </p:nvSpPr>
        <p:spPr>
          <a:xfrm>
            <a:off x="0" y="122057"/>
            <a:ext cx="9144000" cy="591477"/>
          </a:xfrm>
        </p:spPr>
        <p:txBody>
          <a:bodyPr/>
          <a:lstStyle/>
          <a:p>
            <a:r>
              <a:rPr lang="en-US" sz="2800" dirty="0"/>
              <a:t>PCA “fits” a line going through the origin</a:t>
            </a:r>
          </a:p>
        </p:txBody>
      </p:sp>
      <p:sp>
        <p:nvSpPr>
          <p:cNvPr id="4" name="Footer Placeholder 3">
            <a:extLst>
              <a:ext uri="{FF2B5EF4-FFF2-40B4-BE49-F238E27FC236}">
                <a16:creationId xmlns:a16="http://schemas.microsoft.com/office/drawing/2014/main" id="{5CB4E302-66AC-3246-9AFF-7DBBBF305F02}"/>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A048682B-49BD-9F4B-8CFB-B46CAAD920C4}"/>
              </a:ext>
            </a:extLst>
          </p:cNvPr>
          <p:cNvSpPr>
            <a:spLocks noGrp="1"/>
          </p:cNvSpPr>
          <p:nvPr>
            <p:ph type="sldNum" sz="quarter" idx="4"/>
          </p:nvPr>
        </p:nvSpPr>
        <p:spPr/>
        <p:txBody>
          <a:bodyPr/>
          <a:lstStyle/>
          <a:p>
            <a:fld id="{37290FF7-652B-4475-AEAB-8B1A5D23AE09}" type="slidenum">
              <a:rPr lang="en-US" smtClean="0"/>
              <a:pPr/>
              <a:t>6</a:t>
            </a:fld>
            <a:endParaRPr lang="en-US" dirty="0"/>
          </a:p>
        </p:txBody>
      </p:sp>
      <p:grpSp>
        <p:nvGrpSpPr>
          <p:cNvPr id="22" name="Group 21">
            <a:extLst>
              <a:ext uri="{FF2B5EF4-FFF2-40B4-BE49-F238E27FC236}">
                <a16:creationId xmlns:a16="http://schemas.microsoft.com/office/drawing/2014/main" id="{D1F0C719-5104-E94F-91D6-D48BB0565339}"/>
              </a:ext>
            </a:extLst>
          </p:cNvPr>
          <p:cNvGrpSpPr/>
          <p:nvPr/>
        </p:nvGrpSpPr>
        <p:grpSpPr>
          <a:xfrm>
            <a:off x="659758" y="2384385"/>
            <a:ext cx="5636871" cy="3090441"/>
            <a:chOff x="-1261639" y="3588152"/>
            <a:chExt cx="5636871" cy="3090441"/>
          </a:xfrm>
        </p:grpSpPr>
        <p:cxnSp>
          <p:nvCxnSpPr>
            <p:cNvPr id="9" name="Straight Connector 8">
              <a:extLst>
                <a:ext uri="{FF2B5EF4-FFF2-40B4-BE49-F238E27FC236}">
                  <a16:creationId xmlns:a16="http://schemas.microsoft.com/office/drawing/2014/main" id="{F4D8BB1B-9E69-844E-BE5E-CC066E28984F}"/>
                </a:ext>
              </a:extLst>
            </p:cNvPr>
            <p:cNvCxnSpPr/>
            <p:nvPr/>
          </p:nvCxnSpPr>
          <p:spPr>
            <a:xfrm>
              <a:off x="1192192" y="3588152"/>
              <a:ext cx="0" cy="309044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22CDFB0-8095-2B4A-8587-B90C57716B77}"/>
                </a:ext>
              </a:extLst>
            </p:cNvPr>
            <p:cNvCxnSpPr/>
            <p:nvPr/>
          </p:nvCxnSpPr>
          <p:spPr>
            <a:xfrm>
              <a:off x="-1261639" y="5046563"/>
              <a:ext cx="563687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C0719C02-CF59-FB44-9E5A-D8945E57E3E4}"/>
              </a:ext>
            </a:extLst>
          </p:cNvPr>
          <p:cNvGrpSpPr/>
          <p:nvPr/>
        </p:nvGrpSpPr>
        <p:grpSpPr>
          <a:xfrm>
            <a:off x="1460339" y="2976625"/>
            <a:ext cx="3588152" cy="1782499"/>
            <a:chOff x="1460339" y="2976625"/>
            <a:chExt cx="3588152" cy="1782499"/>
          </a:xfrm>
        </p:grpSpPr>
        <p:sp>
          <p:nvSpPr>
            <p:cNvPr id="13" name="Multiply 12">
              <a:extLst>
                <a:ext uri="{FF2B5EF4-FFF2-40B4-BE49-F238E27FC236}">
                  <a16:creationId xmlns:a16="http://schemas.microsoft.com/office/drawing/2014/main" id="{200BF1CF-8D19-304C-9F93-0E4A07228553}"/>
                </a:ext>
              </a:extLst>
            </p:cNvPr>
            <p:cNvSpPr/>
            <p:nvPr/>
          </p:nvSpPr>
          <p:spPr>
            <a:xfrm>
              <a:off x="2974692" y="3715474"/>
              <a:ext cx="277793" cy="254643"/>
            </a:xfrm>
            <a:prstGeom prst="mathMultiply">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8AC32E21-BFB7-E941-91F5-A0029C431C2C}"/>
                </a:ext>
              </a:extLst>
            </p:cNvPr>
            <p:cNvSpPr/>
            <p:nvPr/>
          </p:nvSpPr>
          <p:spPr>
            <a:xfrm>
              <a:off x="1805651" y="4051139"/>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6BAFA32D-4E12-0544-93E2-394B8609D350}"/>
                </a:ext>
              </a:extLst>
            </p:cNvPr>
            <p:cNvSpPr/>
            <p:nvPr/>
          </p:nvSpPr>
          <p:spPr>
            <a:xfrm>
              <a:off x="2143247" y="3983619"/>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47B50413-296C-9C42-A95F-1E3890320B94}"/>
                </a:ext>
              </a:extLst>
            </p:cNvPr>
            <p:cNvSpPr/>
            <p:nvPr/>
          </p:nvSpPr>
          <p:spPr>
            <a:xfrm>
              <a:off x="1460339" y="4620228"/>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93233F86-7C36-6147-A079-8918483CD66F}"/>
                </a:ext>
              </a:extLst>
            </p:cNvPr>
            <p:cNvSpPr/>
            <p:nvPr/>
          </p:nvSpPr>
          <p:spPr>
            <a:xfrm>
              <a:off x="3867872" y="3312284"/>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0BE9EAAC-85E0-B84E-A184-15B4F1614507}"/>
                </a:ext>
              </a:extLst>
            </p:cNvPr>
            <p:cNvSpPr/>
            <p:nvPr/>
          </p:nvSpPr>
          <p:spPr>
            <a:xfrm>
              <a:off x="4909595" y="3647951"/>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D7E7B567-941C-314E-9142-3E4706DDFF1D}"/>
                </a:ext>
              </a:extLst>
            </p:cNvPr>
            <p:cNvSpPr/>
            <p:nvPr/>
          </p:nvSpPr>
          <p:spPr>
            <a:xfrm>
              <a:off x="4539204" y="2976625"/>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7" name="Straight Connector 6">
            <a:extLst>
              <a:ext uri="{FF2B5EF4-FFF2-40B4-BE49-F238E27FC236}">
                <a16:creationId xmlns:a16="http://schemas.microsoft.com/office/drawing/2014/main" id="{7936BE81-48C2-2244-8CBB-416A5354BE7E}"/>
              </a:ext>
            </a:extLst>
          </p:cNvPr>
          <p:cNvCxnSpPr/>
          <p:nvPr/>
        </p:nvCxnSpPr>
        <p:spPr>
          <a:xfrm flipV="1">
            <a:off x="2627453" y="2569580"/>
            <a:ext cx="972274" cy="2511706"/>
          </a:xfrm>
          <a:prstGeom prst="line">
            <a:avLst/>
          </a:prstGeom>
          <a:ln w="38100">
            <a:solidFill>
              <a:srgbClr val="FFC000"/>
            </a:solidFill>
            <a:prstDash val="lg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B7BFA3F-DD95-8A40-AF75-1CCB006CB8AE}"/>
              </a:ext>
            </a:extLst>
          </p:cNvPr>
          <p:cNvCxnSpPr>
            <a:cxnSpLocks/>
          </p:cNvCxnSpPr>
          <p:nvPr/>
        </p:nvCxnSpPr>
        <p:spPr>
          <a:xfrm rot="1320000" flipV="1">
            <a:off x="2617803" y="2594655"/>
            <a:ext cx="972274" cy="2511706"/>
          </a:xfrm>
          <a:prstGeom prst="line">
            <a:avLst/>
          </a:prstGeom>
          <a:ln w="38100">
            <a:solidFill>
              <a:srgbClr val="FFC000"/>
            </a:solidFill>
            <a:prstDash val="lgDash"/>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489D258-F732-6A40-B34B-B1C8289A5DD0}"/>
              </a:ext>
            </a:extLst>
          </p:cNvPr>
          <p:cNvCxnSpPr>
            <a:cxnSpLocks/>
          </p:cNvCxnSpPr>
          <p:nvPr/>
        </p:nvCxnSpPr>
        <p:spPr>
          <a:xfrm rot="2400000" flipV="1">
            <a:off x="2629382" y="2571509"/>
            <a:ext cx="972274" cy="2511706"/>
          </a:xfrm>
          <a:prstGeom prst="line">
            <a:avLst/>
          </a:prstGeom>
          <a:ln w="38100">
            <a:solidFill>
              <a:srgbClr val="FF0000"/>
            </a:solidFill>
            <a:prstDash val="lg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1787802-8EE5-3940-99F2-9ECE3AECDA8F}"/>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01C2616-3E60-764A-913D-290D53DB59D2}"/>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8358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p:cTn id="6" dur="indefinite"/>
                                        <p:tgtEl>
                                          <p:spTgt spid="7"/>
                                        </p:tgtEl>
                                        <p:attrNameLst>
                                          <p:attrName>style.opacity</p:attrName>
                                        </p:attrNameLst>
                                      </p:cBhvr>
                                      <p:to>
                                        <p:strVal val="0.5"/>
                                      </p:to>
                                    </p:set>
                                    <p:animEffect filter="image" prLst="opacity: 0.5">
                                      <p:cBhvr rctx="IE">
                                        <p:cTn id="7" dur="indefinite"/>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9" presetClass="emph" presetSubtype="0" nodeType="clickEffect">
                                  <p:stCondLst>
                                    <p:cond delay="0"/>
                                  </p:stCondLst>
                                  <p:childTnLst>
                                    <p:set>
                                      <p:cBhvr>
                                        <p:cTn id="15" dur="indefinite"/>
                                        <p:tgtEl>
                                          <p:spTgt spid="23"/>
                                        </p:tgtEl>
                                        <p:attrNameLst>
                                          <p:attrName>style.opacity</p:attrName>
                                        </p:attrNameLst>
                                      </p:cBhvr>
                                      <p:to>
                                        <p:strVal val="0.5"/>
                                      </p:to>
                                    </p:set>
                                    <p:animEffect filter="image" prLst="opacity: 0.5">
                                      <p:cBhvr rctx="IE">
                                        <p:cTn id="16" dur="indefinite"/>
                                        <p:tgtEl>
                                          <p:spTgt spid="23"/>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Straight Connector 23">
            <a:extLst>
              <a:ext uri="{FF2B5EF4-FFF2-40B4-BE49-F238E27FC236}">
                <a16:creationId xmlns:a16="http://schemas.microsoft.com/office/drawing/2014/main" id="{0489D258-F732-6A40-B34B-B1C8289A5DD0}"/>
              </a:ext>
            </a:extLst>
          </p:cNvPr>
          <p:cNvCxnSpPr>
            <a:cxnSpLocks/>
          </p:cNvCxnSpPr>
          <p:nvPr/>
        </p:nvCxnSpPr>
        <p:spPr>
          <a:xfrm rot="2400000" flipV="1">
            <a:off x="2575422" y="2225611"/>
            <a:ext cx="972274" cy="3291840"/>
          </a:xfrm>
          <a:prstGeom prst="line">
            <a:avLst/>
          </a:prstGeom>
          <a:ln w="38100">
            <a:solidFill>
              <a:srgbClr val="FF0000"/>
            </a:solidFill>
            <a:prstDash val="lgDash"/>
          </a:ln>
        </p:spPr>
        <p:style>
          <a:lnRef idx="1">
            <a:schemeClr val="accent1"/>
          </a:lnRef>
          <a:fillRef idx="0">
            <a:schemeClr val="accent1"/>
          </a:fillRef>
          <a:effectRef idx="0">
            <a:schemeClr val="accent1"/>
          </a:effectRef>
          <a:fontRef idx="minor">
            <a:schemeClr val="tx1"/>
          </a:fontRef>
        </p:style>
      </p:cxnSp>
      <p:sp>
        <p:nvSpPr>
          <p:cNvPr id="2" name="Date Placeholder 1">
            <a:extLst>
              <a:ext uri="{FF2B5EF4-FFF2-40B4-BE49-F238E27FC236}">
                <a16:creationId xmlns:a16="http://schemas.microsoft.com/office/drawing/2014/main" id="{FCAE4BAB-CB66-A94D-A782-E24E723F2218}"/>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837E55FF-D0F5-F342-9741-63005B2F5BA1}"/>
              </a:ext>
            </a:extLst>
          </p:cNvPr>
          <p:cNvSpPr>
            <a:spLocks noGrp="1"/>
          </p:cNvSpPr>
          <p:nvPr>
            <p:ph type="title"/>
          </p:nvPr>
        </p:nvSpPr>
        <p:spPr>
          <a:xfrm>
            <a:off x="0" y="122057"/>
            <a:ext cx="9144000" cy="1139184"/>
          </a:xfrm>
        </p:spPr>
        <p:txBody>
          <a:bodyPr/>
          <a:lstStyle/>
          <a:p>
            <a:r>
              <a:rPr lang="en-US" sz="2800" dirty="0"/>
              <a:t>The points are projected onto the fit line and squared distances from the origin are summed up.  </a:t>
            </a:r>
          </a:p>
        </p:txBody>
      </p:sp>
      <p:sp>
        <p:nvSpPr>
          <p:cNvPr id="4" name="Footer Placeholder 3">
            <a:extLst>
              <a:ext uri="{FF2B5EF4-FFF2-40B4-BE49-F238E27FC236}">
                <a16:creationId xmlns:a16="http://schemas.microsoft.com/office/drawing/2014/main" id="{5CB4E302-66AC-3246-9AFF-7DBBBF305F02}"/>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A048682B-49BD-9F4B-8CFB-B46CAAD920C4}"/>
              </a:ext>
            </a:extLst>
          </p:cNvPr>
          <p:cNvSpPr>
            <a:spLocks noGrp="1"/>
          </p:cNvSpPr>
          <p:nvPr>
            <p:ph type="sldNum" sz="quarter" idx="4"/>
          </p:nvPr>
        </p:nvSpPr>
        <p:spPr/>
        <p:txBody>
          <a:bodyPr/>
          <a:lstStyle/>
          <a:p>
            <a:fld id="{37290FF7-652B-4475-AEAB-8B1A5D23AE09}" type="slidenum">
              <a:rPr lang="en-US" smtClean="0"/>
              <a:pPr/>
              <a:t>7</a:t>
            </a:fld>
            <a:endParaRPr lang="en-US" dirty="0"/>
          </a:p>
        </p:txBody>
      </p:sp>
      <p:grpSp>
        <p:nvGrpSpPr>
          <p:cNvPr id="22" name="Group 21">
            <a:extLst>
              <a:ext uri="{FF2B5EF4-FFF2-40B4-BE49-F238E27FC236}">
                <a16:creationId xmlns:a16="http://schemas.microsoft.com/office/drawing/2014/main" id="{D1F0C719-5104-E94F-91D6-D48BB0565339}"/>
              </a:ext>
            </a:extLst>
          </p:cNvPr>
          <p:cNvGrpSpPr/>
          <p:nvPr/>
        </p:nvGrpSpPr>
        <p:grpSpPr>
          <a:xfrm>
            <a:off x="659758" y="2384385"/>
            <a:ext cx="5636871" cy="3090441"/>
            <a:chOff x="-1261639" y="3588152"/>
            <a:chExt cx="5636871" cy="3090441"/>
          </a:xfrm>
        </p:grpSpPr>
        <p:cxnSp>
          <p:nvCxnSpPr>
            <p:cNvPr id="9" name="Straight Connector 8">
              <a:extLst>
                <a:ext uri="{FF2B5EF4-FFF2-40B4-BE49-F238E27FC236}">
                  <a16:creationId xmlns:a16="http://schemas.microsoft.com/office/drawing/2014/main" id="{F4D8BB1B-9E69-844E-BE5E-CC066E28984F}"/>
                </a:ext>
              </a:extLst>
            </p:cNvPr>
            <p:cNvCxnSpPr/>
            <p:nvPr/>
          </p:nvCxnSpPr>
          <p:spPr>
            <a:xfrm>
              <a:off x="1192192" y="3588152"/>
              <a:ext cx="0" cy="309044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22CDFB0-8095-2B4A-8587-B90C57716B77}"/>
                </a:ext>
              </a:extLst>
            </p:cNvPr>
            <p:cNvCxnSpPr/>
            <p:nvPr/>
          </p:nvCxnSpPr>
          <p:spPr>
            <a:xfrm>
              <a:off x="-1261639" y="5046563"/>
              <a:ext cx="563687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C0719C02-CF59-FB44-9E5A-D8945E57E3E4}"/>
              </a:ext>
            </a:extLst>
          </p:cNvPr>
          <p:cNvGrpSpPr/>
          <p:nvPr/>
        </p:nvGrpSpPr>
        <p:grpSpPr>
          <a:xfrm>
            <a:off x="1610809" y="2826151"/>
            <a:ext cx="3020992" cy="2055666"/>
            <a:chOff x="1610809" y="2826151"/>
            <a:chExt cx="3020992" cy="2055666"/>
          </a:xfrm>
        </p:grpSpPr>
        <p:sp>
          <p:nvSpPr>
            <p:cNvPr id="13" name="Multiply 12">
              <a:extLst>
                <a:ext uri="{FF2B5EF4-FFF2-40B4-BE49-F238E27FC236}">
                  <a16:creationId xmlns:a16="http://schemas.microsoft.com/office/drawing/2014/main" id="{200BF1CF-8D19-304C-9F93-0E4A07228553}"/>
                </a:ext>
              </a:extLst>
            </p:cNvPr>
            <p:cNvSpPr/>
            <p:nvPr/>
          </p:nvSpPr>
          <p:spPr>
            <a:xfrm>
              <a:off x="2974692" y="3715474"/>
              <a:ext cx="277793" cy="254643"/>
            </a:xfrm>
            <a:prstGeom prst="mathMultiply">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8AC32E21-BFB7-E941-91F5-A0029C431C2C}"/>
                </a:ext>
              </a:extLst>
            </p:cNvPr>
            <p:cNvSpPr/>
            <p:nvPr/>
          </p:nvSpPr>
          <p:spPr>
            <a:xfrm>
              <a:off x="2048720" y="4433103"/>
              <a:ext cx="138896" cy="13889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6BAFA32D-4E12-0544-93E2-394B8609D350}"/>
                </a:ext>
              </a:extLst>
            </p:cNvPr>
            <p:cNvSpPr/>
            <p:nvPr/>
          </p:nvSpPr>
          <p:spPr>
            <a:xfrm>
              <a:off x="2328442" y="4249836"/>
              <a:ext cx="138896" cy="13889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47B50413-296C-9C42-A95F-1E3890320B94}"/>
                </a:ext>
              </a:extLst>
            </p:cNvPr>
            <p:cNvSpPr/>
            <p:nvPr/>
          </p:nvSpPr>
          <p:spPr>
            <a:xfrm>
              <a:off x="1610809" y="4729031"/>
              <a:ext cx="138896" cy="15278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93233F86-7C36-6147-A079-8918483CD66F}"/>
                </a:ext>
              </a:extLst>
            </p:cNvPr>
            <p:cNvSpPr/>
            <p:nvPr/>
          </p:nvSpPr>
          <p:spPr>
            <a:xfrm>
              <a:off x="3856297" y="3254409"/>
              <a:ext cx="138896" cy="13889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0BE9EAAC-85E0-B84E-A184-15B4F1614507}"/>
                </a:ext>
              </a:extLst>
            </p:cNvPr>
            <p:cNvSpPr/>
            <p:nvPr/>
          </p:nvSpPr>
          <p:spPr>
            <a:xfrm>
              <a:off x="4272987" y="2965044"/>
              <a:ext cx="138896" cy="13889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D7E7B567-941C-314E-9142-3E4706DDFF1D}"/>
                </a:ext>
              </a:extLst>
            </p:cNvPr>
            <p:cNvSpPr/>
            <p:nvPr/>
          </p:nvSpPr>
          <p:spPr>
            <a:xfrm>
              <a:off x="4492905" y="2826151"/>
              <a:ext cx="138896" cy="13889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Rectangle 5">
            <a:extLst>
              <a:ext uri="{FF2B5EF4-FFF2-40B4-BE49-F238E27FC236}">
                <a16:creationId xmlns:a16="http://schemas.microsoft.com/office/drawing/2014/main" id="{96E2FD3A-C333-E24F-81CB-3BECBA46BB26}"/>
              </a:ext>
            </a:extLst>
          </p:cNvPr>
          <p:cNvSpPr/>
          <p:nvPr/>
        </p:nvSpPr>
        <p:spPr>
          <a:xfrm>
            <a:off x="121534" y="1323333"/>
            <a:ext cx="8582628" cy="369332"/>
          </a:xfrm>
          <a:prstGeom prst="rect">
            <a:avLst/>
          </a:prstGeom>
          <a:solidFill>
            <a:srgbClr val="0070C0"/>
          </a:solidFill>
        </p:spPr>
        <p:txBody>
          <a:bodyPr wrap="square">
            <a:spAutoFit/>
          </a:bodyPr>
          <a:lstStyle/>
          <a:p>
            <a:pPr algn="ctr"/>
            <a:r>
              <a:rPr lang="en-US" dirty="0">
                <a:solidFill>
                  <a:schemeClr val="bg1"/>
                </a:solidFill>
              </a:rPr>
              <a:t>Find the line that minimizes the data point to the projected point on the line.</a:t>
            </a:r>
          </a:p>
        </p:txBody>
      </p:sp>
      <p:grpSp>
        <p:nvGrpSpPr>
          <p:cNvPr id="28" name="Group 27">
            <a:extLst>
              <a:ext uri="{FF2B5EF4-FFF2-40B4-BE49-F238E27FC236}">
                <a16:creationId xmlns:a16="http://schemas.microsoft.com/office/drawing/2014/main" id="{BD8413AE-BDFA-1048-B164-1BC3D7A83AA3}"/>
              </a:ext>
            </a:extLst>
          </p:cNvPr>
          <p:cNvGrpSpPr/>
          <p:nvPr/>
        </p:nvGrpSpPr>
        <p:grpSpPr>
          <a:xfrm>
            <a:off x="1471913" y="2976625"/>
            <a:ext cx="3588152" cy="1782499"/>
            <a:chOff x="1460339" y="2976625"/>
            <a:chExt cx="3588152" cy="1782499"/>
          </a:xfrm>
        </p:grpSpPr>
        <p:sp>
          <p:nvSpPr>
            <p:cNvPr id="29" name="Multiply 28">
              <a:extLst>
                <a:ext uri="{FF2B5EF4-FFF2-40B4-BE49-F238E27FC236}">
                  <a16:creationId xmlns:a16="http://schemas.microsoft.com/office/drawing/2014/main" id="{E8405966-FFC2-6D48-A82B-F0F4D104519F}"/>
                </a:ext>
              </a:extLst>
            </p:cNvPr>
            <p:cNvSpPr/>
            <p:nvPr/>
          </p:nvSpPr>
          <p:spPr>
            <a:xfrm>
              <a:off x="2974692" y="3715474"/>
              <a:ext cx="277793" cy="254643"/>
            </a:xfrm>
            <a:prstGeom prst="mathMultiply">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3F14E397-80C2-8140-88ED-4F5ED3E3D07F}"/>
                </a:ext>
              </a:extLst>
            </p:cNvPr>
            <p:cNvSpPr/>
            <p:nvPr/>
          </p:nvSpPr>
          <p:spPr>
            <a:xfrm>
              <a:off x="1805651" y="4051139"/>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93D34776-2CEB-7B44-A956-ACC94B567496}"/>
                </a:ext>
              </a:extLst>
            </p:cNvPr>
            <p:cNvSpPr/>
            <p:nvPr/>
          </p:nvSpPr>
          <p:spPr>
            <a:xfrm>
              <a:off x="2143247" y="3983619"/>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264487E2-10C4-F844-9329-B9CF576DDA07}"/>
                </a:ext>
              </a:extLst>
            </p:cNvPr>
            <p:cNvSpPr/>
            <p:nvPr/>
          </p:nvSpPr>
          <p:spPr>
            <a:xfrm>
              <a:off x="1460339" y="4620228"/>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67FF82B9-844C-604F-89A1-185B9A758B0D}"/>
                </a:ext>
              </a:extLst>
            </p:cNvPr>
            <p:cNvSpPr/>
            <p:nvPr/>
          </p:nvSpPr>
          <p:spPr>
            <a:xfrm>
              <a:off x="3867872" y="3312284"/>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8DD301C9-4FE3-244D-B52B-C693B22A0CC2}"/>
                </a:ext>
              </a:extLst>
            </p:cNvPr>
            <p:cNvSpPr/>
            <p:nvPr/>
          </p:nvSpPr>
          <p:spPr>
            <a:xfrm>
              <a:off x="4909595" y="3647951"/>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97A83DE7-4C2E-5546-8481-42EC7A145D82}"/>
                </a:ext>
              </a:extLst>
            </p:cNvPr>
            <p:cNvSpPr/>
            <p:nvPr/>
          </p:nvSpPr>
          <p:spPr>
            <a:xfrm>
              <a:off x="4539204" y="2976625"/>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0" name="Straight Arrow Connector 9">
            <a:extLst>
              <a:ext uri="{FF2B5EF4-FFF2-40B4-BE49-F238E27FC236}">
                <a16:creationId xmlns:a16="http://schemas.microsoft.com/office/drawing/2014/main" id="{23BF537A-387F-D344-B7FA-44FB614FDFCD}"/>
              </a:ext>
            </a:extLst>
          </p:cNvPr>
          <p:cNvCxnSpPr>
            <a:stCxn id="34" idx="1"/>
            <a:endCxn id="19" idx="5"/>
          </p:cNvCxnSpPr>
          <p:nvPr/>
        </p:nvCxnSpPr>
        <p:spPr>
          <a:xfrm flipH="1" flipV="1">
            <a:off x="4391542" y="3083599"/>
            <a:ext cx="549968" cy="584693"/>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B4D56B6-62CA-004A-9281-711B3E14E09B}"/>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34D2CE5-7CE6-124F-97C2-5FA7FFBFBE78}"/>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9943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Straight Connector 23">
            <a:extLst>
              <a:ext uri="{FF2B5EF4-FFF2-40B4-BE49-F238E27FC236}">
                <a16:creationId xmlns:a16="http://schemas.microsoft.com/office/drawing/2014/main" id="{0489D258-F732-6A40-B34B-B1C8289A5DD0}"/>
              </a:ext>
            </a:extLst>
          </p:cNvPr>
          <p:cNvCxnSpPr>
            <a:cxnSpLocks/>
          </p:cNvCxnSpPr>
          <p:nvPr/>
        </p:nvCxnSpPr>
        <p:spPr>
          <a:xfrm rot="2400000" flipV="1">
            <a:off x="2575422" y="2225611"/>
            <a:ext cx="972274" cy="3291840"/>
          </a:xfrm>
          <a:prstGeom prst="line">
            <a:avLst/>
          </a:prstGeom>
          <a:ln w="38100">
            <a:solidFill>
              <a:srgbClr val="FF0000"/>
            </a:solidFill>
            <a:prstDash val="lgDash"/>
          </a:ln>
        </p:spPr>
        <p:style>
          <a:lnRef idx="1">
            <a:schemeClr val="accent1"/>
          </a:lnRef>
          <a:fillRef idx="0">
            <a:schemeClr val="accent1"/>
          </a:fillRef>
          <a:effectRef idx="0">
            <a:schemeClr val="accent1"/>
          </a:effectRef>
          <a:fontRef idx="minor">
            <a:schemeClr val="tx1"/>
          </a:fontRef>
        </p:style>
      </p:cxnSp>
      <p:sp>
        <p:nvSpPr>
          <p:cNvPr id="2" name="Date Placeholder 1">
            <a:extLst>
              <a:ext uri="{FF2B5EF4-FFF2-40B4-BE49-F238E27FC236}">
                <a16:creationId xmlns:a16="http://schemas.microsoft.com/office/drawing/2014/main" id="{FCAE4BAB-CB66-A94D-A782-E24E723F2218}"/>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837E55FF-D0F5-F342-9741-63005B2F5BA1}"/>
              </a:ext>
            </a:extLst>
          </p:cNvPr>
          <p:cNvSpPr>
            <a:spLocks noGrp="1"/>
          </p:cNvSpPr>
          <p:nvPr>
            <p:ph type="title"/>
          </p:nvPr>
        </p:nvSpPr>
        <p:spPr>
          <a:xfrm>
            <a:off x="0" y="423002"/>
            <a:ext cx="9144000" cy="537700"/>
          </a:xfrm>
        </p:spPr>
        <p:txBody>
          <a:bodyPr/>
          <a:lstStyle/>
          <a:p>
            <a:r>
              <a:rPr lang="en-US" sz="2800" dirty="0"/>
              <a:t>A user defines the number of PCA dimensions.</a:t>
            </a:r>
          </a:p>
        </p:txBody>
      </p:sp>
      <p:sp>
        <p:nvSpPr>
          <p:cNvPr id="4" name="Footer Placeholder 3">
            <a:extLst>
              <a:ext uri="{FF2B5EF4-FFF2-40B4-BE49-F238E27FC236}">
                <a16:creationId xmlns:a16="http://schemas.microsoft.com/office/drawing/2014/main" id="{5CB4E302-66AC-3246-9AFF-7DBBBF305F02}"/>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A048682B-49BD-9F4B-8CFB-B46CAAD920C4}"/>
              </a:ext>
            </a:extLst>
          </p:cNvPr>
          <p:cNvSpPr>
            <a:spLocks noGrp="1"/>
          </p:cNvSpPr>
          <p:nvPr>
            <p:ph type="sldNum" sz="quarter" idx="4"/>
          </p:nvPr>
        </p:nvSpPr>
        <p:spPr/>
        <p:txBody>
          <a:bodyPr/>
          <a:lstStyle/>
          <a:p>
            <a:fld id="{37290FF7-652B-4475-AEAB-8B1A5D23AE09}" type="slidenum">
              <a:rPr lang="en-US" smtClean="0"/>
              <a:pPr/>
              <a:t>8</a:t>
            </a:fld>
            <a:endParaRPr lang="en-US" dirty="0"/>
          </a:p>
        </p:txBody>
      </p:sp>
      <p:grpSp>
        <p:nvGrpSpPr>
          <p:cNvPr id="22" name="Group 21">
            <a:extLst>
              <a:ext uri="{FF2B5EF4-FFF2-40B4-BE49-F238E27FC236}">
                <a16:creationId xmlns:a16="http://schemas.microsoft.com/office/drawing/2014/main" id="{D1F0C719-5104-E94F-91D6-D48BB0565339}"/>
              </a:ext>
            </a:extLst>
          </p:cNvPr>
          <p:cNvGrpSpPr/>
          <p:nvPr/>
        </p:nvGrpSpPr>
        <p:grpSpPr>
          <a:xfrm>
            <a:off x="659758" y="2384385"/>
            <a:ext cx="5636871" cy="3090441"/>
            <a:chOff x="-1261639" y="3588152"/>
            <a:chExt cx="5636871" cy="3090441"/>
          </a:xfrm>
        </p:grpSpPr>
        <p:cxnSp>
          <p:nvCxnSpPr>
            <p:cNvPr id="9" name="Straight Connector 8">
              <a:extLst>
                <a:ext uri="{FF2B5EF4-FFF2-40B4-BE49-F238E27FC236}">
                  <a16:creationId xmlns:a16="http://schemas.microsoft.com/office/drawing/2014/main" id="{F4D8BB1B-9E69-844E-BE5E-CC066E28984F}"/>
                </a:ext>
              </a:extLst>
            </p:cNvPr>
            <p:cNvCxnSpPr/>
            <p:nvPr/>
          </p:nvCxnSpPr>
          <p:spPr>
            <a:xfrm>
              <a:off x="1192192" y="3588152"/>
              <a:ext cx="0" cy="309044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22CDFB0-8095-2B4A-8587-B90C57716B77}"/>
                </a:ext>
              </a:extLst>
            </p:cNvPr>
            <p:cNvCxnSpPr/>
            <p:nvPr/>
          </p:nvCxnSpPr>
          <p:spPr>
            <a:xfrm>
              <a:off x="-1261639" y="5046563"/>
              <a:ext cx="5636871"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 name="Rectangle 5">
            <a:extLst>
              <a:ext uri="{FF2B5EF4-FFF2-40B4-BE49-F238E27FC236}">
                <a16:creationId xmlns:a16="http://schemas.microsoft.com/office/drawing/2014/main" id="{96E2FD3A-C333-E24F-81CB-3BECBA46BB26}"/>
              </a:ext>
            </a:extLst>
          </p:cNvPr>
          <p:cNvSpPr/>
          <p:nvPr/>
        </p:nvSpPr>
        <p:spPr>
          <a:xfrm>
            <a:off x="121534" y="1323333"/>
            <a:ext cx="8582628" cy="369332"/>
          </a:xfrm>
          <a:prstGeom prst="rect">
            <a:avLst/>
          </a:prstGeom>
          <a:solidFill>
            <a:srgbClr val="0070C0"/>
          </a:solidFill>
        </p:spPr>
        <p:txBody>
          <a:bodyPr wrap="square">
            <a:spAutoFit/>
          </a:bodyPr>
          <a:lstStyle/>
          <a:p>
            <a:pPr algn="ctr"/>
            <a:r>
              <a:rPr lang="en-US" dirty="0">
                <a:solidFill>
                  <a:schemeClr val="bg1"/>
                </a:solidFill>
              </a:rPr>
              <a:t>Remember this happens in hyperspace among thousands of documents. </a:t>
            </a:r>
          </a:p>
        </p:txBody>
      </p:sp>
      <p:grpSp>
        <p:nvGrpSpPr>
          <p:cNvPr id="28" name="Group 27">
            <a:extLst>
              <a:ext uri="{FF2B5EF4-FFF2-40B4-BE49-F238E27FC236}">
                <a16:creationId xmlns:a16="http://schemas.microsoft.com/office/drawing/2014/main" id="{BD8413AE-BDFA-1048-B164-1BC3D7A83AA3}"/>
              </a:ext>
            </a:extLst>
          </p:cNvPr>
          <p:cNvGrpSpPr/>
          <p:nvPr/>
        </p:nvGrpSpPr>
        <p:grpSpPr>
          <a:xfrm>
            <a:off x="1471913" y="2976625"/>
            <a:ext cx="3588152" cy="1782499"/>
            <a:chOff x="1460339" y="2976625"/>
            <a:chExt cx="3588152" cy="1782499"/>
          </a:xfrm>
        </p:grpSpPr>
        <p:sp>
          <p:nvSpPr>
            <p:cNvPr id="29" name="Multiply 28">
              <a:extLst>
                <a:ext uri="{FF2B5EF4-FFF2-40B4-BE49-F238E27FC236}">
                  <a16:creationId xmlns:a16="http://schemas.microsoft.com/office/drawing/2014/main" id="{E8405966-FFC2-6D48-A82B-F0F4D104519F}"/>
                </a:ext>
              </a:extLst>
            </p:cNvPr>
            <p:cNvSpPr/>
            <p:nvPr/>
          </p:nvSpPr>
          <p:spPr>
            <a:xfrm>
              <a:off x="2974692" y="3715474"/>
              <a:ext cx="277793" cy="254643"/>
            </a:xfrm>
            <a:prstGeom prst="mathMultiply">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3F14E397-80C2-8140-88ED-4F5ED3E3D07F}"/>
                </a:ext>
              </a:extLst>
            </p:cNvPr>
            <p:cNvSpPr/>
            <p:nvPr/>
          </p:nvSpPr>
          <p:spPr>
            <a:xfrm>
              <a:off x="1805651" y="4051139"/>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93D34776-2CEB-7B44-A956-ACC94B567496}"/>
                </a:ext>
              </a:extLst>
            </p:cNvPr>
            <p:cNvSpPr/>
            <p:nvPr/>
          </p:nvSpPr>
          <p:spPr>
            <a:xfrm>
              <a:off x="2143247" y="3983619"/>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264487E2-10C4-F844-9329-B9CF576DDA07}"/>
                </a:ext>
              </a:extLst>
            </p:cNvPr>
            <p:cNvSpPr/>
            <p:nvPr/>
          </p:nvSpPr>
          <p:spPr>
            <a:xfrm>
              <a:off x="1460339" y="4620228"/>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67FF82B9-844C-604F-89A1-185B9A758B0D}"/>
                </a:ext>
              </a:extLst>
            </p:cNvPr>
            <p:cNvSpPr/>
            <p:nvPr/>
          </p:nvSpPr>
          <p:spPr>
            <a:xfrm>
              <a:off x="3867872" y="3312284"/>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8DD301C9-4FE3-244D-B52B-C693B22A0CC2}"/>
                </a:ext>
              </a:extLst>
            </p:cNvPr>
            <p:cNvSpPr/>
            <p:nvPr/>
          </p:nvSpPr>
          <p:spPr>
            <a:xfrm>
              <a:off x="4909595" y="3647951"/>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97A83DE7-4C2E-5546-8481-42EC7A145D82}"/>
                </a:ext>
              </a:extLst>
            </p:cNvPr>
            <p:cNvSpPr/>
            <p:nvPr/>
          </p:nvSpPr>
          <p:spPr>
            <a:xfrm>
              <a:off x="4539204" y="2976625"/>
              <a:ext cx="138896" cy="13889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0" name="Straight Arrow Connector 9">
            <a:extLst>
              <a:ext uri="{FF2B5EF4-FFF2-40B4-BE49-F238E27FC236}">
                <a16:creationId xmlns:a16="http://schemas.microsoft.com/office/drawing/2014/main" id="{23BF537A-387F-D344-B7FA-44FB614FDFCD}"/>
              </a:ext>
            </a:extLst>
          </p:cNvPr>
          <p:cNvCxnSpPr>
            <a:cxnSpLocks/>
            <a:endCxn id="12" idx="1"/>
          </p:cNvCxnSpPr>
          <p:nvPr/>
        </p:nvCxnSpPr>
        <p:spPr>
          <a:xfrm flipV="1">
            <a:off x="4433104" y="2290862"/>
            <a:ext cx="798653" cy="649108"/>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7910C7F-9EAF-3B49-B2D7-13A570C88E99}"/>
              </a:ext>
            </a:extLst>
          </p:cNvPr>
          <p:cNvSpPr txBox="1"/>
          <p:nvPr/>
        </p:nvSpPr>
        <p:spPr>
          <a:xfrm>
            <a:off x="5231757" y="1967696"/>
            <a:ext cx="2702791" cy="646331"/>
          </a:xfrm>
          <a:prstGeom prst="rect">
            <a:avLst/>
          </a:prstGeom>
          <a:noFill/>
        </p:spPr>
        <p:txBody>
          <a:bodyPr wrap="none" rtlCol="0">
            <a:spAutoFit/>
          </a:bodyPr>
          <a:lstStyle/>
          <a:p>
            <a:r>
              <a:rPr lang="en-US" dirty="0"/>
              <a:t>PCA1 is a line that “mixes” </a:t>
            </a:r>
          </a:p>
          <a:p>
            <a:r>
              <a:rPr lang="en-US" dirty="0"/>
              <a:t>the value of Doc1 &amp; Doc2</a:t>
            </a:r>
          </a:p>
        </p:txBody>
      </p:sp>
      <p:cxnSp>
        <p:nvCxnSpPr>
          <p:cNvPr id="36" name="Straight Connector 35">
            <a:extLst>
              <a:ext uri="{FF2B5EF4-FFF2-40B4-BE49-F238E27FC236}">
                <a16:creationId xmlns:a16="http://schemas.microsoft.com/office/drawing/2014/main" id="{182FAA09-87FB-2549-8CC2-0F3322DD4751}"/>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536A8341-C339-4E40-B74E-1C778782E217}"/>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19591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AE4BAB-CB66-A94D-A782-E24E723F2218}"/>
              </a:ext>
            </a:extLst>
          </p:cNvPr>
          <p:cNvSpPr>
            <a:spLocks noGrp="1"/>
          </p:cNvSpPr>
          <p:nvPr>
            <p:ph type="dt" sz="half" idx="10"/>
          </p:nvPr>
        </p:nvSpPr>
        <p:spPr/>
        <p:txBody>
          <a:bodyPr/>
          <a:lstStyle/>
          <a:p>
            <a:fld id="{6700A58B-DD98-43D0-B791-721480A02982}" type="datetime1">
              <a:rPr lang="en-US" smtClean="0"/>
              <a:t>8/15/23</a:t>
            </a:fld>
            <a:endParaRPr lang="en-US"/>
          </a:p>
        </p:txBody>
      </p:sp>
      <p:sp>
        <p:nvSpPr>
          <p:cNvPr id="3" name="Title 2">
            <a:extLst>
              <a:ext uri="{FF2B5EF4-FFF2-40B4-BE49-F238E27FC236}">
                <a16:creationId xmlns:a16="http://schemas.microsoft.com/office/drawing/2014/main" id="{837E55FF-D0F5-F342-9741-63005B2F5BA1}"/>
              </a:ext>
            </a:extLst>
          </p:cNvPr>
          <p:cNvSpPr>
            <a:spLocks noGrp="1"/>
          </p:cNvSpPr>
          <p:nvPr>
            <p:ph type="title"/>
          </p:nvPr>
        </p:nvSpPr>
        <p:spPr>
          <a:xfrm>
            <a:off x="0" y="249382"/>
            <a:ext cx="9144000" cy="537700"/>
          </a:xfrm>
        </p:spPr>
        <p:txBody>
          <a:bodyPr/>
          <a:lstStyle/>
          <a:p>
            <a:r>
              <a:rPr lang="en-US" sz="2800" dirty="0"/>
              <a:t>Intuitive Example of PCA</a:t>
            </a:r>
            <a:br>
              <a:rPr lang="en-US" sz="2400" dirty="0"/>
            </a:br>
            <a:r>
              <a:rPr lang="en-US" sz="2400" dirty="0"/>
              <a:t>Where is the </a:t>
            </a:r>
            <a:r>
              <a:rPr lang="en-US" sz="2400" dirty="0" err="1"/>
              <a:t>Musee</a:t>
            </a:r>
            <a:r>
              <a:rPr lang="en-US" sz="2400" dirty="0"/>
              <a:t> </a:t>
            </a:r>
            <a:r>
              <a:rPr lang="en-US" sz="2400" dirty="0" err="1"/>
              <a:t>Jacquemart</a:t>
            </a:r>
            <a:r>
              <a:rPr lang="en-US" sz="2400" dirty="0"/>
              <a:t>-Andre in Paris?</a:t>
            </a:r>
            <a:br>
              <a:rPr lang="en-US" sz="2400" dirty="0"/>
            </a:br>
            <a:endParaRPr lang="en-US" sz="2800" dirty="0"/>
          </a:p>
        </p:txBody>
      </p:sp>
      <p:sp>
        <p:nvSpPr>
          <p:cNvPr id="4" name="Footer Placeholder 3">
            <a:extLst>
              <a:ext uri="{FF2B5EF4-FFF2-40B4-BE49-F238E27FC236}">
                <a16:creationId xmlns:a16="http://schemas.microsoft.com/office/drawing/2014/main" id="{5CB4E302-66AC-3246-9AFF-7DBBBF305F02}"/>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A048682B-49BD-9F4B-8CFB-B46CAAD920C4}"/>
              </a:ext>
            </a:extLst>
          </p:cNvPr>
          <p:cNvSpPr>
            <a:spLocks noGrp="1"/>
          </p:cNvSpPr>
          <p:nvPr>
            <p:ph type="sldNum" sz="quarter" idx="4"/>
          </p:nvPr>
        </p:nvSpPr>
        <p:spPr/>
        <p:txBody>
          <a:bodyPr/>
          <a:lstStyle/>
          <a:p>
            <a:fld id="{37290FF7-652B-4475-AEAB-8B1A5D23AE09}" type="slidenum">
              <a:rPr lang="en-US" smtClean="0"/>
              <a:pPr/>
              <a:t>9</a:t>
            </a:fld>
            <a:endParaRPr lang="en-US" dirty="0"/>
          </a:p>
        </p:txBody>
      </p:sp>
      <p:pic>
        <p:nvPicPr>
          <p:cNvPr id="46" name="Picture 45" descr="A close up of a map&#10;&#10;Description automatically generated">
            <a:extLst>
              <a:ext uri="{FF2B5EF4-FFF2-40B4-BE49-F238E27FC236}">
                <a16:creationId xmlns:a16="http://schemas.microsoft.com/office/drawing/2014/main" id="{373FF655-7830-0A45-A689-8D0C9BB68B0C}"/>
              </a:ext>
            </a:extLst>
          </p:cNvPr>
          <p:cNvPicPr>
            <a:picLocks noChangeAspect="1"/>
          </p:cNvPicPr>
          <p:nvPr/>
        </p:nvPicPr>
        <p:blipFill>
          <a:blip r:embed="rId2">
            <a:extLst>
              <a:ext uri="{28A0092B-C50C-407E-A947-70E740481C1C}">
                <a14:useLocalDpi xmlns:a14="http://schemas.microsoft.com/office/drawing/2010/main" val="0"/>
              </a:ext>
            </a:extLst>
          </a:blip>
          <a:srcRect l="15971" t="1964"/>
          <a:stretch>
            <a:fillRect/>
          </a:stretch>
        </p:blipFill>
        <p:spPr>
          <a:xfrm rot="20151040">
            <a:off x="-233379" y="411648"/>
            <a:ext cx="6400800" cy="5079085"/>
          </a:xfrm>
          <a:custGeom>
            <a:avLst/>
            <a:gdLst>
              <a:gd name="connsiteX0" fmla="*/ 1467971 w 7683592"/>
              <a:gd name="connsiteY0" fmla="*/ 0 h 6096986"/>
              <a:gd name="connsiteX1" fmla="*/ 7683592 w 7683592"/>
              <a:gd name="connsiteY1" fmla="*/ 2786807 h 6096986"/>
              <a:gd name="connsiteX2" fmla="*/ 7683592 w 7683592"/>
              <a:gd name="connsiteY2" fmla="*/ 3253449 h 6096986"/>
              <a:gd name="connsiteX3" fmla="*/ 6408677 w 7683592"/>
              <a:gd name="connsiteY3" fmla="*/ 6096986 h 6096986"/>
              <a:gd name="connsiteX4" fmla="*/ 6296035 w 7683592"/>
              <a:gd name="connsiteY4" fmla="*/ 6096986 h 6096986"/>
              <a:gd name="connsiteX5" fmla="*/ 0 w 7683592"/>
              <a:gd name="connsiteY5" fmla="*/ 3274125 h 6096986"/>
              <a:gd name="connsiteX6" fmla="*/ 1467971 w 7683592"/>
              <a:gd name="connsiteY6" fmla="*/ 0 h 6096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3592" h="6096986">
                <a:moveTo>
                  <a:pt x="1467971" y="0"/>
                </a:moveTo>
                <a:lnTo>
                  <a:pt x="7683592" y="2786807"/>
                </a:lnTo>
                <a:lnTo>
                  <a:pt x="7683592" y="3253449"/>
                </a:lnTo>
                <a:lnTo>
                  <a:pt x="6408677" y="6096986"/>
                </a:lnTo>
                <a:lnTo>
                  <a:pt x="6296035" y="6096986"/>
                </a:lnTo>
                <a:lnTo>
                  <a:pt x="0" y="3274125"/>
                </a:lnTo>
                <a:lnTo>
                  <a:pt x="1467971" y="0"/>
                </a:lnTo>
                <a:close/>
              </a:path>
            </a:pathLst>
          </a:custGeom>
        </p:spPr>
      </p:pic>
      <p:pic>
        <p:nvPicPr>
          <p:cNvPr id="44" name="Picture 43" descr="A close up of a map&#10;&#10;Description automatically generated">
            <a:extLst>
              <a:ext uri="{FF2B5EF4-FFF2-40B4-BE49-F238E27FC236}">
                <a16:creationId xmlns:a16="http://schemas.microsoft.com/office/drawing/2014/main" id="{88E77FC7-DF48-E04D-A897-DC2C0E3EB01A}"/>
              </a:ext>
            </a:extLst>
          </p:cNvPr>
          <p:cNvPicPr>
            <a:picLocks noChangeAspect="1"/>
          </p:cNvPicPr>
          <p:nvPr/>
        </p:nvPicPr>
        <p:blipFill>
          <a:blip r:embed="rId2">
            <a:extLst>
              <a:ext uri="{28A0092B-C50C-407E-A947-70E740481C1C}">
                <a14:useLocalDpi xmlns:a14="http://schemas.microsoft.com/office/drawing/2010/main" val="0"/>
              </a:ext>
            </a:extLst>
          </a:blip>
          <a:srcRect l="100000" t="46774" r="-1905" b="45723"/>
          <a:stretch>
            <a:fillRect/>
          </a:stretch>
        </p:blipFill>
        <p:spPr>
          <a:xfrm rot="20151040">
            <a:off x="8844152" y="1217161"/>
            <a:ext cx="174203" cy="466642"/>
          </a:xfrm>
          <a:custGeom>
            <a:avLst/>
            <a:gdLst>
              <a:gd name="connsiteX0" fmla="*/ 0 w 174203"/>
              <a:gd name="connsiteY0" fmla="*/ 0 h 466642"/>
              <a:gd name="connsiteX1" fmla="*/ 174203 w 174203"/>
              <a:gd name="connsiteY1" fmla="*/ 78105 h 466642"/>
              <a:gd name="connsiteX2" fmla="*/ 0 w 174203"/>
              <a:gd name="connsiteY2" fmla="*/ 466642 h 466642"/>
              <a:gd name="connsiteX3" fmla="*/ 0 w 174203"/>
              <a:gd name="connsiteY3" fmla="*/ 0 h 466642"/>
            </a:gdLst>
            <a:ahLst/>
            <a:cxnLst>
              <a:cxn ang="0">
                <a:pos x="connsiteX0" y="connsiteY0"/>
              </a:cxn>
              <a:cxn ang="0">
                <a:pos x="connsiteX1" y="connsiteY1"/>
              </a:cxn>
              <a:cxn ang="0">
                <a:pos x="connsiteX2" y="connsiteY2"/>
              </a:cxn>
              <a:cxn ang="0">
                <a:pos x="connsiteX3" y="connsiteY3"/>
              </a:cxn>
            </a:cxnLst>
            <a:rect l="l" t="t" r="r" b="b"/>
            <a:pathLst>
              <a:path w="174203" h="466642">
                <a:moveTo>
                  <a:pt x="0" y="0"/>
                </a:moveTo>
                <a:lnTo>
                  <a:pt x="174203" y="78105"/>
                </a:lnTo>
                <a:lnTo>
                  <a:pt x="0" y="466642"/>
                </a:lnTo>
                <a:lnTo>
                  <a:pt x="0" y="0"/>
                </a:lnTo>
                <a:close/>
              </a:path>
            </a:pathLst>
          </a:custGeom>
        </p:spPr>
      </p:pic>
      <p:pic>
        <p:nvPicPr>
          <p:cNvPr id="42" name="Picture 41" descr="A close up of a map&#10;&#10;Description automatically generated">
            <a:extLst>
              <a:ext uri="{FF2B5EF4-FFF2-40B4-BE49-F238E27FC236}">
                <a16:creationId xmlns:a16="http://schemas.microsoft.com/office/drawing/2014/main" id="{E12ACE8A-375D-494B-A08A-FBD5AA354376}"/>
              </a:ext>
            </a:extLst>
          </p:cNvPr>
          <p:cNvPicPr>
            <a:picLocks noChangeAspect="1"/>
          </p:cNvPicPr>
          <p:nvPr/>
        </p:nvPicPr>
        <p:blipFill>
          <a:blip r:embed="rId2">
            <a:extLst>
              <a:ext uri="{28A0092B-C50C-407E-A947-70E740481C1C}">
                <a14:useLocalDpi xmlns:a14="http://schemas.microsoft.com/office/drawing/2010/main" val="0"/>
              </a:ext>
            </a:extLst>
          </a:blip>
          <a:srcRect l="84825" t="100000" r="13943" b="-676"/>
          <a:stretch>
            <a:fillRect/>
          </a:stretch>
        </p:blipFill>
        <p:spPr>
          <a:xfrm rot="20151040">
            <a:off x="8848119" y="4836486"/>
            <a:ext cx="112642" cy="42051"/>
          </a:xfrm>
          <a:custGeom>
            <a:avLst/>
            <a:gdLst>
              <a:gd name="connsiteX0" fmla="*/ 112642 w 112642"/>
              <a:gd name="connsiteY0" fmla="*/ 0 h 42051"/>
              <a:gd name="connsiteX1" fmla="*/ 93789 w 112642"/>
              <a:gd name="connsiteY1" fmla="*/ 42051 h 42051"/>
              <a:gd name="connsiteX2" fmla="*/ 0 w 112642"/>
              <a:gd name="connsiteY2" fmla="*/ 0 h 42051"/>
              <a:gd name="connsiteX3" fmla="*/ 112642 w 112642"/>
              <a:gd name="connsiteY3" fmla="*/ 0 h 42051"/>
            </a:gdLst>
            <a:ahLst/>
            <a:cxnLst>
              <a:cxn ang="0">
                <a:pos x="connsiteX0" y="connsiteY0"/>
              </a:cxn>
              <a:cxn ang="0">
                <a:pos x="connsiteX1" y="connsiteY1"/>
              </a:cxn>
              <a:cxn ang="0">
                <a:pos x="connsiteX2" y="connsiteY2"/>
              </a:cxn>
              <a:cxn ang="0">
                <a:pos x="connsiteX3" y="connsiteY3"/>
              </a:cxn>
            </a:cxnLst>
            <a:rect l="l" t="t" r="r" b="b"/>
            <a:pathLst>
              <a:path w="112642" h="42051">
                <a:moveTo>
                  <a:pt x="112642" y="0"/>
                </a:moveTo>
                <a:lnTo>
                  <a:pt x="93789" y="42051"/>
                </a:lnTo>
                <a:lnTo>
                  <a:pt x="0" y="0"/>
                </a:lnTo>
                <a:lnTo>
                  <a:pt x="112642" y="0"/>
                </a:lnTo>
                <a:close/>
              </a:path>
            </a:pathLst>
          </a:custGeom>
        </p:spPr>
      </p:pic>
      <p:sp>
        <p:nvSpPr>
          <p:cNvPr id="13" name="Rectangle 12">
            <a:extLst>
              <a:ext uri="{FF2B5EF4-FFF2-40B4-BE49-F238E27FC236}">
                <a16:creationId xmlns:a16="http://schemas.microsoft.com/office/drawing/2014/main" id="{F8C338B6-59CD-954D-98C7-351E61B71E2A}"/>
              </a:ext>
            </a:extLst>
          </p:cNvPr>
          <p:cNvSpPr/>
          <p:nvPr/>
        </p:nvSpPr>
        <p:spPr>
          <a:xfrm>
            <a:off x="6059348" y="1797896"/>
            <a:ext cx="1799863" cy="646331"/>
          </a:xfrm>
          <a:prstGeom prst="rect">
            <a:avLst/>
          </a:prstGeom>
        </p:spPr>
        <p:txBody>
          <a:bodyPr wrap="square">
            <a:spAutoFit/>
          </a:bodyPr>
          <a:lstStyle/>
          <a:p>
            <a:pPr fontAlgn="base"/>
            <a:r>
              <a:rPr lang="en-US" b="1" dirty="0">
                <a:solidFill>
                  <a:schemeClr val="accent1"/>
                </a:solidFill>
                <a:latin typeface="inherit"/>
              </a:rPr>
              <a:t>LAT: 48.874911</a:t>
            </a:r>
            <a:endParaRPr lang="en-US" b="1" dirty="0">
              <a:solidFill>
                <a:schemeClr val="accent1"/>
              </a:solidFill>
              <a:latin typeface="proxima-nova"/>
            </a:endParaRPr>
          </a:p>
          <a:p>
            <a:pPr fontAlgn="base"/>
            <a:r>
              <a:rPr lang="en-US" b="1" cap="all" dirty="0">
                <a:solidFill>
                  <a:schemeClr val="accent1"/>
                </a:solidFill>
                <a:latin typeface="proxima-nova"/>
              </a:rPr>
              <a:t>LON</a:t>
            </a:r>
            <a:r>
              <a:rPr lang="en-US" b="1" cap="all" dirty="0">
                <a:solidFill>
                  <a:schemeClr val="accent1"/>
                </a:solidFill>
                <a:latin typeface="inherit"/>
              </a:rPr>
              <a:t>:</a:t>
            </a:r>
            <a:r>
              <a:rPr lang="en-US" b="1" dirty="0">
                <a:solidFill>
                  <a:schemeClr val="accent1"/>
                </a:solidFill>
                <a:latin typeface="inherit"/>
              </a:rPr>
              <a:t>2.310612</a:t>
            </a:r>
            <a:endParaRPr lang="en-US" b="1" i="0" dirty="0">
              <a:solidFill>
                <a:schemeClr val="accent1"/>
              </a:solidFill>
              <a:effectLst/>
              <a:latin typeface="proxima-nova"/>
            </a:endParaRPr>
          </a:p>
        </p:txBody>
      </p:sp>
      <p:sp>
        <p:nvSpPr>
          <p:cNvPr id="15" name="TextBox 14">
            <a:extLst>
              <a:ext uri="{FF2B5EF4-FFF2-40B4-BE49-F238E27FC236}">
                <a16:creationId xmlns:a16="http://schemas.microsoft.com/office/drawing/2014/main" id="{AF155576-EB51-4441-AC2A-FAED69B3571C}"/>
              </a:ext>
            </a:extLst>
          </p:cNvPr>
          <p:cNvSpPr txBox="1"/>
          <p:nvPr/>
        </p:nvSpPr>
        <p:spPr>
          <a:xfrm>
            <a:off x="6004999" y="1458410"/>
            <a:ext cx="3202928" cy="369332"/>
          </a:xfrm>
          <a:prstGeom prst="rect">
            <a:avLst/>
          </a:prstGeom>
          <a:noFill/>
        </p:spPr>
        <p:txBody>
          <a:bodyPr wrap="none" rtlCol="0">
            <a:spAutoFit/>
          </a:bodyPr>
          <a:lstStyle/>
          <a:p>
            <a:r>
              <a:rPr lang="en-US" b="1" dirty="0"/>
              <a:t>Exact Answer has 2 data points.</a:t>
            </a:r>
          </a:p>
        </p:txBody>
      </p:sp>
      <p:sp>
        <p:nvSpPr>
          <p:cNvPr id="16" name="Oval 15">
            <a:extLst>
              <a:ext uri="{FF2B5EF4-FFF2-40B4-BE49-F238E27FC236}">
                <a16:creationId xmlns:a16="http://schemas.microsoft.com/office/drawing/2014/main" id="{59EEA57E-35E8-134E-AC0E-6AE8328C317B}"/>
              </a:ext>
            </a:extLst>
          </p:cNvPr>
          <p:cNvSpPr/>
          <p:nvPr/>
        </p:nvSpPr>
        <p:spPr>
          <a:xfrm>
            <a:off x="2569580" y="2129742"/>
            <a:ext cx="694481" cy="694481"/>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 name="Straight Connector 46">
            <a:extLst>
              <a:ext uri="{FF2B5EF4-FFF2-40B4-BE49-F238E27FC236}">
                <a16:creationId xmlns:a16="http://schemas.microsoft.com/office/drawing/2014/main" id="{687C66A0-C715-514A-B936-24F750877E34}"/>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5C1803B2-C478-8D46-8DFB-084D6807041E}"/>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AF7DA3E5-70CC-8742-B557-7B1793E5238B}"/>
              </a:ext>
            </a:extLst>
          </p:cNvPr>
          <p:cNvCxnSpPr>
            <a:cxnSpLocks/>
          </p:cNvCxnSpPr>
          <p:nvPr/>
        </p:nvCxnSpPr>
        <p:spPr>
          <a:xfrm flipV="1">
            <a:off x="462986" y="1412115"/>
            <a:ext cx="0" cy="2430682"/>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11FDBEC-07F6-EA47-8221-797E77CEF495}"/>
              </a:ext>
            </a:extLst>
          </p:cNvPr>
          <p:cNvCxnSpPr/>
          <p:nvPr/>
        </p:nvCxnSpPr>
        <p:spPr>
          <a:xfrm>
            <a:off x="474562" y="4155311"/>
            <a:ext cx="5335929"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6698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9" presetClass="emph" presetSubtype="0" nodeType="clickEffect">
                                  <p:stCondLst>
                                    <p:cond delay="0"/>
                                  </p:stCondLst>
                                  <p:childTnLst>
                                    <p:set>
                                      <p:cBhvr>
                                        <p:cTn id="22" dur="indefinite"/>
                                        <p:tgtEl>
                                          <p:spTgt spid="18"/>
                                        </p:tgtEl>
                                        <p:attrNameLst>
                                          <p:attrName>style.opacity</p:attrName>
                                        </p:attrNameLst>
                                      </p:cBhvr>
                                      <p:to>
                                        <p:strVal val="0.25"/>
                                      </p:to>
                                    </p:set>
                                    <p:animEffect filter="image" prLst="opacity: 0.25">
                                      <p:cBhvr rctx="IE">
                                        <p:cTn id="23" dur="indefinite"/>
                                        <p:tgtEl>
                                          <p:spTgt spid="18"/>
                                        </p:tgtEl>
                                      </p:cBhvr>
                                    </p:animEffect>
                                  </p:childTnLst>
                                </p:cTn>
                              </p:par>
                              <p:par>
                                <p:cTn id="24" presetID="9" presetClass="emph" presetSubtype="0" nodeType="withEffect">
                                  <p:stCondLst>
                                    <p:cond delay="0"/>
                                  </p:stCondLst>
                                  <p:childTnLst>
                                    <p:set>
                                      <p:cBhvr>
                                        <p:cTn id="25" dur="indefinite"/>
                                        <p:tgtEl>
                                          <p:spTgt spid="20"/>
                                        </p:tgtEl>
                                        <p:attrNameLst>
                                          <p:attrName>style.opacity</p:attrName>
                                        </p:attrNameLst>
                                      </p:cBhvr>
                                      <p:to>
                                        <p:strVal val="0.25"/>
                                      </p:to>
                                    </p:set>
                                    <p:animEffect filter="image" prLst="opacity: 0.25">
                                      <p:cBhvr rctx="IE">
                                        <p:cTn id="26" dur="indefinite"/>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P spid="16" grpId="0" animBg="1"/>
    </p:bldLst>
  </p:timing>
</p:sld>
</file>

<file path=ppt/theme/theme1.xml><?xml version="1.0" encoding="utf-8"?>
<a:theme xmlns:a="http://schemas.openxmlformats.org/drawingml/2006/main" name="1_Office Theme">
  <a:themeElements>
    <a:clrScheme name="Harvard">
      <a:dk1>
        <a:sysClr val="windowText" lastClr="000000"/>
      </a:dk1>
      <a:lt1>
        <a:sysClr val="window" lastClr="FFFFFF"/>
      </a:lt1>
      <a:dk2>
        <a:srgbClr val="44546A"/>
      </a:dk2>
      <a:lt2>
        <a:srgbClr val="E7E6E6"/>
      </a:lt2>
      <a:accent1>
        <a:srgbClr val="A51C30"/>
      </a:accent1>
      <a:accent2>
        <a:srgbClr val="8C8179"/>
      </a:accent2>
      <a:accent3>
        <a:srgbClr val="293352"/>
      </a:accent3>
      <a:accent4>
        <a:srgbClr val="8996A0"/>
      </a:accent4>
      <a:accent5>
        <a:srgbClr val="BAC5C6"/>
      </a:accent5>
      <a:accent6>
        <a:srgbClr val="4E84C4"/>
      </a:accent6>
      <a:hlink>
        <a:srgbClr val="52854C"/>
      </a:hlink>
      <a:folHlink>
        <a:srgbClr val="E87D1E"/>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174</TotalTime>
  <Words>1688</Words>
  <Application>Microsoft Macintosh PowerPoint</Application>
  <PresentationFormat>On-screen Show (4:3)</PresentationFormat>
  <Paragraphs>469</Paragraphs>
  <Slides>36</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36</vt:i4>
      </vt:variant>
    </vt:vector>
  </HeadingPairs>
  <TitlesOfParts>
    <vt:vector size="45" baseType="lpstr">
      <vt:lpstr>Arial</vt:lpstr>
      <vt:lpstr>Calibri</vt:lpstr>
      <vt:lpstr>Calibri Light</vt:lpstr>
      <vt:lpstr>Cambria Math</vt:lpstr>
      <vt:lpstr>Consolas</vt:lpstr>
      <vt:lpstr>inherit</vt:lpstr>
      <vt:lpstr>Open Sans</vt:lpstr>
      <vt:lpstr>proxima-nova</vt:lpstr>
      <vt:lpstr>1_Office Theme</vt:lpstr>
      <vt:lpstr>Latent Semantic Analysis…cousin of PCA</vt:lpstr>
      <vt:lpstr>Latent Semantic Analysis</vt:lpstr>
      <vt:lpstr>Plot the data in 2D space.  In reality, text has higher dimensions.</vt:lpstr>
      <vt:lpstr>Shift the origin to the average</vt:lpstr>
      <vt:lpstr>Shifting the origin changes value but not relative position.</vt:lpstr>
      <vt:lpstr>PCA “fits” a line going through the origin</vt:lpstr>
      <vt:lpstr>The points are projected onto the fit line and squared distances from the origin are summed up.  </vt:lpstr>
      <vt:lpstr>A user defines the number of PCA dimensions.</vt:lpstr>
      <vt:lpstr>Intuitive Example of PCA Where is the Musee Jacquemart-Andre in Paris? </vt:lpstr>
      <vt:lpstr>Intuitive Example of PCA Where is the Musee Jacquemart-Andre in Paris? </vt:lpstr>
      <vt:lpstr>Intuitive Example of PCA Where is the Musee Jacquemart-Andre in Paris? </vt:lpstr>
      <vt:lpstr>In our case, we have thousands of term vectors.</vt:lpstr>
      <vt:lpstr>In our case, we have thousands of term vectors.</vt:lpstr>
      <vt:lpstr>In our case, we have thousands of term vectors.</vt:lpstr>
      <vt:lpstr>These vectors are dense, perfect for modeling.</vt:lpstr>
      <vt:lpstr>Supervised Learning</vt:lpstr>
      <vt:lpstr>Supervised Learning</vt:lpstr>
      <vt:lpstr>The modeling function usually needs a matrix with both.</vt:lpstr>
      <vt:lpstr>Let’s open G_lsa_for modeling.R</vt:lpstr>
      <vt:lpstr>Rtexttools lets you apply many methods…</vt:lpstr>
      <vt:lpstr>Rtexttools lets you apply many methods…</vt:lpstr>
      <vt:lpstr>Rtexttools lets you apply many methods…</vt:lpstr>
      <vt:lpstr>Rtexttools lets you apply many methods…</vt:lpstr>
      <vt:lpstr>Rtexttools lets you apply many methods…</vt:lpstr>
      <vt:lpstr>Simply pass in the supported algos…</vt:lpstr>
      <vt:lpstr>PowerPoint Presentation</vt:lpstr>
      <vt:lpstr>In fact, there is no a priori way to know which model is best.</vt:lpstr>
      <vt:lpstr>Let’s use rtexttools to compare models on a small data set</vt:lpstr>
      <vt:lpstr>Data Provided!</vt:lpstr>
      <vt:lpstr>Let’s solve concept drift correctly.</vt:lpstr>
      <vt:lpstr>Models are picky.</vt:lpstr>
      <vt:lpstr>Models are picky.</vt:lpstr>
      <vt:lpstr>Text is hard.</vt:lpstr>
      <vt:lpstr>Text modeling is hard.</vt:lpstr>
      <vt:lpstr>Text modeling is hard.</vt:lpstr>
      <vt:lpstr>Let’s now review to explicitly see where this occurs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Day 4!</dc:title>
  <dc:creator>Kwartler, Edward</dc:creator>
  <cp:lastModifiedBy>Edward Kwartler</cp:lastModifiedBy>
  <cp:revision>9</cp:revision>
  <dcterms:created xsi:type="dcterms:W3CDTF">2021-01-10T22:10:44Z</dcterms:created>
  <dcterms:modified xsi:type="dcterms:W3CDTF">2023-08-16T00:55:21Z</dcterms:modified>
</cp:coreProperties>
</file>

<file path=docProps/thumbnail.jpeg>
</file>